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  <p:sldMasterId id="2147483745" r:id="rId6"/>
  </p:sldMasterIdLst>
  <p:sldIdLst>
    <p:sldId id="256" r:id="rId7"/>
    <p:sldId id="274" r:id="rId8"/>
    <p:sldId id="300" r:id="rId9"/>
    <p:sldId id="259" r:id="rId10"/>
    <p:sldId id="276" r:id="rId11"/>
    <p:sldId id="302" r:id="rId12"/>
    <p:sldId id="257" r:id="rId13"/>
    <p:sldId id="258" r:id="rId14"/>
    <p:sldId id="322" r:id="rId15"/>
    <p:sldId id="277" r:id="rId16"/>
    <p:sldId id="317" r:id="rId17"/>
    <p:sldId id="318" r:id="rId18"/>
    <p:sldId id="316" r:id="rId19"/>
    <p:sldId id="297" r:id="rId20"/>
    <p:sldId id="314" r:id="rId21"/>
    <p:sldId id="264" r:id="rId22"/>
    <p:sldId id="319" r:id="rId23"/>
    <p:sldId id="321" r:id="rId24"/>
    <p:sldId id="320" r:id="rId25"/>
    <p:sldId id="298" r:id="rId26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C60"/>
    <a:srgbClr val="D8232A"/>
    <a:srgbClr val="333333"/>
    <a:srgbClr val="F4BABD"/>
    <a:srgbClr val="FCEAEB"/>
    <a:srgbClr val="B0B4B8"/>
    <a:srgbClr val="C6C9CC"/>
    <a:srgbClr val="73C764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12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4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4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8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0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42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77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61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78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1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8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5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0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9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 lIns="0"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9722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BCCE-FB34-C24E-A968-07737AFD91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3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8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76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7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4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9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8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6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97E17-93FF-F9F4-4CAD-3FBA1443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436992-E2FE-0E3E-81A1-D5A273071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78D751-5867-6721-B314-6D4E81E9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4137-C3B5-41D2-B761-A87FE0765DE4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412657-2E00-2EB7-88AD-BAADE377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C19C1C-85D6-DD82-CA3D-03759EC8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0E5E-3726-4AA8-AC72-797BFC3971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7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72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0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2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3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1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7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0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7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0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9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58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3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9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12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4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46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78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39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2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88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4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6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3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1EB2-5813-4821-8436-8856112BD0C4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63" r:id="rId13"/>
    <p:sldLayoutId id="21474837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-clm.parisnanterre.fr/ed-139-611952.k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d.parisnanterre.fr/" TargetMode="Externa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violences.sexistes.sexuelles%40liste.parisnanterre.fr" TargetMode="External"/><Relationship Id="rId1" Type="http://schemas.openxmlformats.org/officeDocument/2006/relationships/slideLayout" Target="../slideLayouts/slideLayout74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-clm.parisnanterre.fr/aides-attribuees-par-l-ed-613050.kjsp?RH=1434034403181&amp;RF=1434034432626" TargetMode="External"/><Relationship Id="rId2" Type="http://schemas.openxmlformats.org/officeDocument/2006/relationships/hyperlink" Target="mailto:e.ozenne@parisnanterre.fr" TargetMode="Externa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12" Type="http://schemas.openxmlformats.org/officeDocument/2006/relationships/image" Target="../media/image16.jpeg"/><Relationship Id="rId17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26" Type="http://schemas.openxmlformats.org/officeDocument/2006/relationships/image" Target="../media/image20.jpeg"/><Relationship Id="rId3" Type="http://schemas.openxmlformats.org/officeDocument/2006/relationships/image" Target="../media/image10.svg"/><Relationship Id="rId21" Type="http://schemas.microsoft.com/office/2007/relationships/hdphoto" Target="../media/hdphoto4.wdp"/><Relationship Id="rId7" Type="http://schemas.openxmlformats.org/officeDocument/2006/relationships/image" Target="../media/image24.png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5" Type="http://schemas.microsoft.com/office/2007/relationships/hdphoto" Target="../media/hdphoto6.wdp"/><Relationship Id="rId2" Type="http://schemas.openxmlformats.org/officeDocument/2006/relationships/image" Target="../media/image9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svg"/><Relationship Id="rId11" Type="http://schemas.openxmlformats.org/officeDocument/2006/relationships/image" Target="../media/image11.png"/><Relationship Id="rId24" Type="http://schemas.openxmlformats.org/officeDocument/2006/relationships/image" Target="../media/image19.png"/><Relationship Id="rId32" Type="http://schemas.openxmlformats.org/officeDocument/2006/relationships/image" Target="../media/image33.svg"/><Relationship Id="rId5" Type="http://schemas.openxmlformats.org/officeDocument/2006/relationships/image" Target="../media/image22.png"/><Relationship Id="rId15" Type="http://schemas.openxmlformats.org/officeDocument/2006/relationships/image" Target="../media/image14.png"/><Relationship Id="rId23" Type="http://schemas.microsoft.com/office/2007/relationships/hdphoto" Target="../media/hdphoto5.wdp"/><Relationship Id="rId28" Type="http://schemas.openxmlformats.org/officeDocument/2006/relationships/image" Target="../media/image29.svg"/><Relationship Id="rId10" Type="http://schemas.openxmlformats.org/officeDocument/2006/relationships/image" Target="../media/image27.svg"/><Relationship Id="rId19" Type="http://schemas.openxmlformats.org/officeDocument/2006/relationships/image" Target="../media/image16.jpeg"/><Relationship Id="rId31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microsoft.com/office/2007/relationships/hdphoto" Target="../media/hdphoto1.wdp"/><Relationship Id="rId22" Type="http://schemas.openxmlformats.org/officeDocument/2006/relationships/image" Target="../media/image18.pn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/>
          <p:nvPr/>
        </p:nvSpPr>
        <p:spPr>
          <a:xfrm>
            <a:off x="799384" y="2486231"/>
            <a:ext cx="575994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5400" b="1" dirty="0">
                <a:latin typeface="+mj-lt"/>
                <a:ea typeface="Arial" charset="0"/>
                <a:cs typeface="Arial" charset="0"/>
              </a:rPr>
              <a:t>ECOLE DOCTORALE 139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9384" y="4401152"/>
            <a:ext cx="593297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Dans le collège</a:t>
            </a:r>
            <a:r>
              <a:rPr kumimoji="0" lang="fr-FR" sz="24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des ED à l’UPN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lang="fr-FR" sz="2400" baseline="0" dirty="0">
                <a:solidFill>
                  <a:schemeClr val="bg1"/>
                </a:solidFill>
              </a:rPr>
              <a:t>Dans la COMUE Paris Lumières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6" y="5496487"/>
            <a:ext cx="3052201" cy="65298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99384" y="4209143"/>
            <a:ext cx="24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9384" y="6249660"/>
            <a:ext cx="4037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hlinkClick r:id="rId3"/>
              </a:rPr>
              <a:t>https://ed-clm.parisnanterre.fr/ed-139-611952.kjsp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642218" y="1901886"/>
            <a:ext cx="5542882" cy="468000"/>
            <a:chOff x="642218" y="1387536"/>
            <a:chExt cx="5542882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1387536"/>
              <a:ext cx="468000" cy="468000"/>
              <a:chOff x="642218" y="1387536"/>
              <a:chExt cx="468000" cy="46800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644" y="1458962"/>
                <a:ext cx="325148" cy="325148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467718" y="1421481"/>
              <a:ext cx="47173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doctorants en 2021 -2022: </a:t>
              </a:r>
              <a:r>
                <a:rPr lang="fr-FR" altLang="fr-FR" sz="2000" b="1" dirty="0">
                  <a:solidFill>
                    <a:srgbClr val="FF0000"/>
                  </a:solidFill>
                </a:rPr>
                <a:t>305</a:t>
              </a:r>
              <a:r>
                <a:rPr lang="fr-FR" altLang="fr-FR" sz="2000" b="1" dirty="0">
                  <a:solidFill>
                    <a:srgbClr val="333333"/>
                  </a:solidFill>
                </a:rPr>
                <a:t> </a:t>
              </a:r>
              <a:endParaRPr lang="fr-FR" altLang="fr-FR" sz="2000" b="1" dirty="0">
                <a:solidFill>
                  <a:srgbClr val="D8232A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71925" y="3072466"/>
            <a:ext cx="6079246" cy="468000"/>
            <a:chOff x="642218" y="2153019"/>
            <a:chExt cx="6079246" cy="468000"/>
          </a:xfrm>
        </p:grpSpPr>
        <p:grpSp>
          <p:nvGrpSpPr>
            <p:cNvPr id="17" name="Groupe 16"/>
            <p:cNvGrpSpPr/>
            <p:nvPr/>
          </p:nvGrpSpPr>
          <p:grpSpPr>
            <a:xfrm>
              <a:off x="642218" y="2153019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467718" y="2186964"/>
              <a:ext cx="525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soutenances de thèses en 2021 : </a:t>
              </a:r>
              <a:r>
                <a:rPr lang="fr-FR" altLang="fr-FR" sz="2000" b="1" dirty="0">
                  <a:solidFill>
                    <a:srgbClr val="FF0000"/>
                  </a:solidFill>
                </a:rPr>
                <a:t>42 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224445"/>
              <a:ext cx="325148" cy="325148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642218" y="4243047"/>
            <a:ext cx="6396962" cy="468000"/>
            <a:chOff x="642218" y="3042897"/>
            <a:chExt cx="6396962" cy="468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642218" y="3042897"/>
              <a:ext cx="468000" cy="468000"/>
              <a:chOff x="7658100" y="2098118"/>
              <a:chExt cx="468000" cy="468000"/>
            </a:xfrm>
          </p:grpSpPr>
          <p:sp>
            <p:nvSpPr>
              <p:cNvPr id="26" name="Rectangle 25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67718" y="3076842"/>
              <a:ext cx="55714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cotutelles de thèse en 2021 - 2022 :  </a:t>
              </a:r>
              <a:r>
                <a:rPr lang="fr-FR" altLang="fr-FR" sz="2000" b="1" dirty="0">
                  <a:solidFill>
                    <a:srgbClr val="FF0000"/>
                  </a:solidFill>
                </a:rPr>
                <a:t>16</a:t>
              </a: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114323"/>
              <a:ext cx="325148" cy="325148"/>
            </a:xfrm>
            <a:prstGeom prst="rect">
              <a:avLst/>
            </a:prstGeom>
          </p:spPr>
        </p:pic>
      </p:grpSp>
      <p:sp>
        <p:nvSpPr>
          <p:cNvPr id="24" name="Pentagone 23"/>
          <p:cNvSpPr/>
          <p:nvPr/>
        </p:nvSpPr>
        <p:spPr>
          <a:xfrm>
            <a:off x="571925" y="208110"/>
            <a:ext cx="5004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DOCTORANTS (chiffres 2021-2022)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400" dirty="0"/>
              <a:t>  </a:t>
            </a:r>
            <a:r>
              <a:rPr lang="fr-FR" sz="2400" dirty="0">
                <a:solidFill>
                  <a:schemeClr val="bg1"/>
                </a:solidFill>
              </a:rPr>
              <a:t>SEMINAIRE TRANSVERSAL DE L’ED 139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40509" y="2136339"/>
            <a:ext cx="99937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 séminaire transversal de l’ED 139 CLM pour l’année 2022/2023 est en cours d’élaboration.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 Sujet retenu pour 2023 : Le corps. Des séances seront programmées durant le second semestre de l’année universitaire. </a:t>
            </a:r>
          </a:p>
          <a:p>
            <a:endParaRPr lang="fr-FR" sz="2800" dirty="0"/>
          </a:p>
          <a:p>
            <a:r>
              <a:rPr lang="fr-FR" sz="2800" dirty="0"/>
              <a:t>Les informations concernant les différentes conférences proposées lors du séminaire seront transmises aux doctorants via ADUM et seront mises en ligne sur le site de l’ED 139 CLM</a:t>
            </a:r>
          </a:p>
        </p:txBody>
      </p:sp>
    </p:spTree>
    <p:extLst>
      <p:ext uri="{BB962C8B-B14F-4D97-AF65-F5344CB8AC3E}">
        <p14:creationId xmlns:p14="http://schemas.microsoft.com/office/powerpoint/2010/main" val="76330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642218" y="878541"/>
            <a:ext cx="109075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/>
            <a:r>
              <a:rPr lang="fr-FR" sz="1600" b="1" dirty="0"/>
              <a:t>Arrêté du 25 mai 2016 </a:t>
            </a:r>
          </a:p>
          <a:p>
            <a:pPr algn="ctr"/>
            <a:r>
              <a:rPr lang="fr-FR" sz="1600" b="1" dirty="0"/>
              <a:t>fixant le cadre national de la formation et les modalités conduisant à la délivrance du diplôme national de doctorat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Modifié par l’arrêté du 26 août 2022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2218" y="3195154"/>
            <a:ext cx="11196343" cy="2831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sz="1600" dirty="0"/>
              <a:t>Art. 3</a:t>
            </a:r>
          </a:p>
          <a:p>
            <a:r>
              <a:rPr lang="fr-FR" sz="1600" dirty="0"/>
              <a:t>Les écoles doctorales</a:t>
            </a:r>
          </a:p>
          <a:p>
            <a:r>
              <a:rPr lang="fr-FR" sz="1600" dirty="0"/>
              <a:t>1° Mettent en œuvre une politique d'admission des doctorants...</a:t>
            </a:r>
          </a:p>
          <a:p>
            <a:r>
              <a:rPr lang="fr-FR" sz="1600" dirty="0"/>
              <a:t>2° Organisent et coordonnent la </a:t>
            </a:r>
            <a:r>
              <a:rPr lang="fr-FR" sz="1600" b="1" dirty="0"/>
              <a:t>formation doctorale</a:t>
            </a:r>
          </a:p>
          <a:p>
            <a:r>
              <a:rPr lang="fr-FR" sz="1600" dirty="0"/>
              <a:t>3° Organisent les </a:t>
            </a:r>
            <a:r>
              <a:rPr lang="fr-FR" sz="1600" b="1" dirty="0"/>
              <a:t>échanges scientifiques </a:t>
            </a:r>
            <a:r>
              <a:rPr lang="fr-FR" sz="1600" dirty="0"/>
              <a:t>entre doctorants et avec la communauté scientifique ; proposent aux doctorants des activités de formation favorisant l'</a:t>
            </a:r>
            <a:r>
              <a:rPr lang="fr-FR" sz="1600" b="1" dirty="0"/>
              <a:t>interdisciplinarité</a:t>
            </a:r>
            <a:r>
              <a:rPr lang="fr-FR" sz="1600" dirty="0"/>
              <a:t> et l'acquisition d'une culture scientifique élargie...</a:t>
            </a:r>
          </a:p>
          <a:p>
            <a:r>
              <a:rPr lang="fr-FR" sz="1600" dirty="0"/>
              <a:t>4° Veillent à ce que chaque doctorant reçoive une </a:t>
            </a:r>
            <a:r>
              <a:rPr lang="fr-FR" sz="1600" b="1" dirty="0"/>
              <a:t>formation à l'éthique </a:t>
            </a:r>
            <a:r>
              <a:rPr lang="fr-FR" sz="1600" dirty="0"/>
              <a:t>de la recherche et à l'intégrité scientifique</a:t>
            </a:r>
          </a:p>
          <a:p>
            <a:r>
              <a:rPr lang="fr-FR" sz="1600" dirty="0"/>
              <a:t>5° Sensibilisent les doctorants aux </a:t>
            </a:r>
            <a:r>
              <a:rPr lang="fr-FR" sz="1600" b="1" dirty="0"/>
              <a:t>enjeux de la science ouverte </a:t>
            </a:r>
            <a:r>
              <a:rPr lang="fr-FR" sz="1600" dirty="0"/>
              <a:t>et de la diffusion des travaux de recherche </a:t>
            </a:r>
          </a:p>
          <a:p>
            <a:r>
              <a:rPr lang="fr-FR" sz="1600" dirty="0"/>
              <a:t>6° Assurent une démarche qualité de la formation en mettant notamment en place des </a:t>
            </a:r>
            <a:r>
              <a:rPr lang="fr-FR" sz="1600" b="1" dirty="0"/>
              <a:t>comités de suivi </a:t>
            </a:r>
            <a:r>
              <a:rPr lang="fr-FR" sz="1600" dirty="0"/>
              <a:t>individuel du doctorant...</a:t>
            </a:r>
          </a:p>
          <a:p>
            <a:r>
              <a:rPr lang="fr-FR" sz="1600" dirty="0"/>
              <a:t>7° Définissent et mettent en œuvre des dispositifs d'appui à la poursuite du </a:t>
            </a:r>
            <a:r>
              <a:rPr lang="fr-FR" sz="1600" b="1" dirty="0"/>
              <a:t>parcours professionnel </a:t>
            </a:r>
            <a:r>
              <a:rPr lang="fr-FR" sz="1600" dirty="0"/>
              <a:t>après l'obtention du doctorat... </a:t>
            </a:r>
          </a:p>
          <a:p>
            <a:r>
              <a:rPr lang="fr-FR" sz="1600" dirty="0"/>
              <a:t>8° Contribuent à une </a:t>
            </a:r>
            <a:r>
              <a:rPr lang="fr-FR" sz="1600" b="1" dirty="0"/>
              <a:t>ouverture européenne et internationale</a:t>
            </a:r>
            <a:r>
              <a:rPr lang="fr-FR" sz="1600" dirty="0"/>
              <a:t>...</a:t>
            </a:r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La formation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3CF42-3204-FB42-A95C-7E80CCE0C483}"/>
              </a:ext>
            </a:extLst>
          </p:cNvPr>
          <p:cNvSpPr txBox="1"/>
          <p:nvPr/>
        </p:nvSpPr>
        <p:spPr>
          <a:xfrm>
            <a:off x="642218" y="1871715"/>
            <a:ext cx="1090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Art. 1</a:t>
            </a:r>
          </a:p>
          <a:p>
            <a:r>
              <a:rPr lang="fr-FR" sz="1600" dirty="0"/>
              <a:t>La formation doctorale est une formation à et par la recherche et une expérience professionnelle de recherche. </a:t>
            </a:r>
          </a:p>
          <a:p>
            <a:r>
              <a:rPr lang="fr-FR" sz="1600" dirty="0"/>
              <a:t>Elle</a:t>
            </a:r>
            <a:r>
              <a:rPr lang="fr-FR" sz="1600" b="1" dirty="0"/>
              <a:t> comprend un travail personnel de recherche</a:t>
            </a:r>
            <a:r>
              <a:rPr lang="fr-FR" sz="1600" dirty="0"/>
              <a:t> réalisé par le doctorant. </a:t>
            </a:r>
          </a:p>
          <a:p>
            <a:r>
              <a:rPr lang="fr-FR" sz="1600" dirty="0"/>
              <a:t>Elle est </a:t>
            </a:r>
            <a:r>
              <a:rPr lang="fr-FR" sz="1600" b="1" dirty="0"/>
              <a:t>complétée par des formations complémentaires </a:t>
            </a:r>
            <a:r>
              <a:rPr lang="fr-FR" sz="1600" dirty="0"/>
              <a:t>validées par l'école doctorale.</a:t>
            </a:r>
          </a:p>
          <a:p>
            <a:r>
              <a:rPr lang="fr-FR" sz="1600" dirty="0"/>
              <a:t>La formation doctorale est organisée au sein des écoles doctorales.</a:t>
            </a:r>
          </a:p>
        </p:txBody>
      </p:sp>
    </p:spTree>
    <p:extLst>
      <p:ext uri="{BB962C8B-B14F-4D97-AF65-F5344CB8AC3E}">
        <p14:creationId xmlns:p14="http://schemas.microsoft.com/office/powerpoint/2010/main" val="212381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8" y="227132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FORMATION DOCTORALE</a:t>
            </a:r>
            <a:endParaRPr lang="fr-FR" sz="20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1514" y="1726213"/>
            <a:ext cx="1052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Chaque </a:t>
            </a:r>
            <a:r>
              <a:rPr lang="fr-FR" kern="0" dirty="0" err="1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doctorant.e</a:t>
            </a:r>
            <a:r>
              <a:rPr lang="fr-FR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 doit, au cours des trois premières années, valider un total de </a:t>
            </a:r>
            <a:r>
              <a:rPr lang="fr-FR" b="1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180 crédits de formation </a:t>
            </a:r>
            <a:r>
              <a:rPr lang="fr-FR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pour les études doctorales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514" y="2901038"/>
            <a:ext cx="7694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FF0000"/>
                </a:solidFill>
              </a:rPr>
              <a:t>150 crédits </a:t>
            </a:r>
            <a:r>
              <a:rPr lang="fr-FR" altLang="fr-FR" dirty="0">
                <a:solidFill>
                  <a:srgbClr val="333333"/>
                </a:solidFill>
              </a:rPr>
              <a:t>pour la </a:t>
            </a:r>
            <a:r>
              <a:rPr lang="fr-FR" altLang="fr-FR" b="1" dirty="0">
                <a:solidFill>
                  <a:srgbClr val="333333"/>
                </a:solidFill>
              </a:rPr>
              <a:t>thèse</a:t>
            </a:r>
            <a:r>
              <a:rPr lang="fr-FR" altLang="fr-FR" dirty="0">
                <a:solidFill>
                  <a:srgbClr val="333333"/>
                </a:solidFill>
              </a:rPr>
              <a:t> (rédaction et soutenance</a:t>
            </a:r>
            <a:r>
              <a:rPr lang="fr-FR" altLang="fr-FR" sz="20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514" y="3432268"/>
            <a:ext cx="954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10 crédits </a:t>
            </a:r>
            <a:r>
              <a:rPr lang="fr-FR" dirty="0"/>
              <a:t>pour la </a:t>
            </a:r>
            <a:r>
              <a:rPr lang="fr-FR" b="1" dirty="0"/>
              <a:t>formation transversale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14" y="4431296"/>
            <a:ext cx="8395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08 crédits </a:t>
            </a:r>
            <a:r>
              <a:rPr lang="fr-FR" dirty="0"/>
              <a:t>pour la </a:t>
            </a:r>
            <a:r>
              <a:rPr lang="fr-FR" b="1" dirty="0"/>
              <a:t>production et </a:t>
            </a:r>
            <a:r>
              <a:rPr lang="fr-FR" b="1"/>
              <a:t>diffusion scientifiques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321514" y="3888388"/>
            <a:ext cx="5911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FF0000"/>
                </a:solidFill>
              </a:rPr>
              <a:t>12 </a:t>
            </a:r>
            <a:r>
              <a:rPr lang="fr-FR" b="1" dirty="0">
                <a:solidFill>
                  <a:srgbClr val="FF0000"/>
                </a:solidFill>
              </a:rPr>
              <a:t>crédits </a:t>
            </a:r>
            <a:r>
              <a:rPr lang="fr-FR" dirty="0"/>
              <a:t>pour la </a:t>
            </a:r>
            <a:r>
              <a:rPr lang="fr-FR" b="1" dirty="0"/>
              <a:t>formation scientifique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5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642217" y="227132"/>
            <a:ext cx="6402527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SERVICE COMMUN DE DOCUMENTATION (SCD)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217" y="1325175"/>
            <a:ext cx="837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Service commun de la documentation de l’Université Paris Nanterre est composé :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d’une très grande Bibliothèque Universitaire,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quatre bibliothèques intégrées,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dix bibliothèques associées.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42217" y="3296992"/>
            <a:ext cx="8836634" cy="3337839"/>
            <a:chOff x="642217" y="3296992"/>
            <a:chExt cx="7912100" cy="3337839"/>
          </a:xfrm>
        </p:grpSpPr>
        <p:sp>
          <p:nvSpPr>
            <p:cNvPr id="10" name="ZoneTexte 9"/>
            <p:cNvSpPr txBox="1"/>
            <p:nvPr/>
          </p:nvSpPr>
          <p:spPr>
            <a:xfrm>
              <a:off x="642217" y="3772509"/>
              <a:ext cx="7912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consulter et emprunter des documents,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Prêt interbibliothèques,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déposer sa thèse,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se perfectionner dans l’utilisation des ressources offertes par la bibliothèque.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ressources documentaires du SCD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logiciels de bureautique et les outils web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Bénéficier d'une aide personnalisée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540250" lvl="5"/>
              <a:r>
                <a:rPr lang="fr-FR" b="1" dirty="0"/>
                <a:t>Site internet : </a:t>
              </a:r>
              <a:r>
                <a:rPr lang="fr-FR" b="1" dirty="0">
                  <a:hlinkClick r:id="rId2"/>
                </a:rPr>
                <a:t>http://scd.parisnanterre.fr/</a:t>
              </a:r>
              <a:endParaRPr lang="fr-FR" b="1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2217" y="3296992"/>
              <a:ext cx="429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Le SCD permet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9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636216" y="2474565"/>
            <a:ext cx="10711582" cy="468000"/>
            <a:chOff x="642218" y="2049923"/>
            <a:chExt cx="10711582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2049923"/>
              <a:ext cx="468000" cy="468000"/>
              <a:chOff x="7658100" y="2098118"/>
              <a:chExt cx="468000" cy="468000"/>
            </a:xfrm>
          </p:grpSpPr>
          <p:sp>
            <p:nvSpPr>
              <p:cNvPr id="7" name="Rectangle 6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0" y="2117070"/>
              <a:ext cx="333705" cy="33370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407886" y="2099256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Appui à l’activité de recherche 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des doctorants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3152" y="3167086"/>
            <a:ext cx="10711582" cy="695664"/>
            <a:chOff x="642218" y="2742200"/>
            <a:chExt cx="10711582" cy="695664"/>
          </a:xfrm>
        </p:grpSpPr>
        <p:grpSp>
          <p:nvGrpSpPr>
            <p:cNvPr id="12" name="Groupe 11"/>
            <p:cNvGrpSpPr/>
            <p:nvPr/>
          </p:nvGrpSpPr>
          <p:grpSpPr>
            <a:xfrm>
              <a:off x="642218" y="2742200"/>
              <a:ext cx="468000" cy="468000"/>
              <a:chOff x="7658100" y="2098118"/>
              <a:chExt cx="468000" cy="468000"/>
            </a:xfrm>
          </p:grpSpPr>
          <p:sp>
            <p:nvSpPr>
              <p:cNvPr id="13" name="Rectangle 12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407886" y="2791533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 la campagne des contrats doctoraux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813625"/>
              <a:ext cx="325148" cy="325148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37855" y="3915411"/>
            <a:ext cx="10711582" cy="695664"/>
            <a:chOff x="642218" y="3474191"/>
            <a:chExt cx="10711582" cy="695664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3474191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407886" y="3523524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des soutenances de thèse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523524"/>
              <a:ext cx="325148" cy="32514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637885" y="4635173"/>
            <a:ext cx="10711582" cy="468000"/>
            <a:chOff x="642218" y="4198641"/>
            <a:chExt cx="10711582" cy="468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642218" y="4198641"/>
              <a:ext cx="468000" cy="468000"/>
              <a:chOff x="7658100" y="2098118"/>
              <a:chExt cx="468000" cy="468000"/>
            </a:xfrm>
          </p:grpSpPr>
          <p:sp>
            <p:nvSpPr>
              <p:cNvPr id="25" name="Rectangle 24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1407886" y="4247974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Formation </a:t>
              </a:r>
              <a:r>
                <a:rPr lang="fr-FR" dirty="0">
                  <a:solidFill>
                    <a:prstClr val="black"/>
                  </a:solidFill>
                </a:rPr>
                <a:t>des doctorants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8" y="4247974"/>
              <a:ext cx="333705" cy="333705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645697" y="1794189"/>
            <a:ext cx="10693787" cy="470018"/>
            <a:chOff x="593509" y="1464041"/>
            <a:chExt cx="10693787" cy="470018"/>
          </a:xfrm>
        </p:grpSpPr>
        <p:grpSp>
          <p:nvGrpSpPr>
            <p:cNvPr id="30" name="Groupe 29"/>
            <p:cNvGrpSpPr/>
            <p:nvPr/>
          </p:nvGrpSpPr>
          <p:grpSpPr>
            <a:xfrm>
              <a:off x="593509" y="1466059"/>
              <a:ext cx="508601" cy="468000"/>
              <a:chOff x="7609391" y="-1319057"/>
              <a:chExt cx="508601" cy="468000"/>
            </a:xfrm>
          </p:grpSpPr>
          <p:sp>
            <p:nvSpPr>
              <p:cNvPr id="31" name="Rectangle 30"/>
              <p:cNvSpPr/>
              <p:nvPr/>
            </p:nvSpPr>
            <p:spPr>
              <a:xfrm rot="20288662">
                <a:off x="7609391" y="-1284473"/>
                <a:ext cx="508601" cy="351374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31483" y="-1319057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1341382" y="1498288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Comité de suivi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 doctorants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9" y="1464041"/>
              <a:ext cx="444162" cy="444162"/>
            </a:xfrm>
            <a:prstGeom prst="rect">
              <a:avLst/>
            </a:prstGeom>
          </p:spPr>
        </p:pic>
      </p:grpSp>
      <p:sp>
        <p:nvSpPr>
          <p:cNvPr id="39" name="Pentagone 38"/>
          <p:cNvSpPr/>
          <p:nvPr/>
        </p:nvSpPr>
        <p:spPr>
          <a:xfrm>
            <a:off x="642218" y="283950"/>
            <a:ext cx="4805545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MISSIONS DE L’ECOLE DOCTORALE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" y="3143893"/>
            <a:ext cx="325148" cy="325148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67789" y="1019040"/>
            <a:ext cx="10554501" cy="646331"/>
            <a:chOff x="642217" y="4154302"/>
            <a:chExt cx="10554501" cy="646331"/>
          </a:xfrm>
        </p:grpSpPr>
        <p:grpSp>
          <p:nvGrpSpPr>
            <p:cNvPr id="37" name="Groupe 36"/>
            <p:cNvGrpSpPr/>
            <p:nvPr/>
          </p:nvGrpSpPr>
          <p:grpSpPr>
            <a:xfrm>
              <a:off x="642217" y="4198641"/>
              <a:ext cx="468001" cy="477095"/>
              <a:chOff x="7658099" y="2098118"/>
              <a:chExt cx="468001" cy="477095"/>
            </a:xfrm>
          </p:grpSpPr>
          <p:sp>
            <p:nvSpPr>
              <p:cNvPr id="43" name="Rectangle 42"/>
              <p:cNvSpPr/>
              <p:nvPr/>
            </p:nvSpPr>
            <p:spPr>
              <a:xfrm rot="20288662">
                <a:off x="7658099" y="2107213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383248" y="4154302"/>
              <a:ext cx="981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Gestion administrative des doctorants : </a:t>
              </a:r>
              <a:r>
                <a:rPr lang="fr-FR" dirty="0">
                  <a:solidFill>
                    <a:prstClr val="black"/>
                  </a:solidFill>
                </a:rPr>
                <a:t>inscriptions et réinscriptions (ADUM, APOGEE), mise en place des codirections, questions diverses 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36" y="4266751"/>
              <a:ext cx="333705" cy="33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09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e 24"/>
          <p:cNvSpPr/>
          <p:nvPr/>
        </p:nvSpPr>
        <p:spPr>
          <a:xfrm>
            <a:off x="571925" y="208110"/>
            <a:ext cx="331153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PARCOURS DOCTORAL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1925" y="70834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257872" y="1017413"/>
            <a:ext cx="3643952" cy="4779312"/>
            <a:chOff x="1257872" y="1017413"/>
            <a:chExt cx="3643952" cy="4779312"/>
          </a:xfrm>
        </p:grpSpPr>
        <p:sp>
          <p:nvSpPr>
            <p:cNvPr id="3" name="Rectangle 2"/>
            <p:cNvSpPr/>
            <p:nvPr/>
          </p:nvSpPr>
          <p:spPr>
            <a:xfrm>
              <a:off x="1945848" y="1678080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2854022" y="2683006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2854022" y="3369903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45848" y="5436725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45848" y="2230098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45848" y="3522052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639848" y="2677552"/>
              <a:ext cx="2880000" cy="28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Après avis du comité de suivi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375100" y="4030373"/>
              <a:ext cx="34094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ECTS</a:t>
              </a: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899848" y="4987196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Flèche vers le bas 89"/>
            <p:cNvSpPr/>
            <p:nvPr/>
          </p:nvSpPr>
          <p:spPr>
            <a:xfrm>
              <a:off x="2899848" y="3065362"/>
              <a:ext cx="360000" cy="349964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57872" y="1017413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plein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290176" y="1017413"/>
            <a:ext cx="3643952" cy="4779312"/>
            <a:chOff x="7290176" y="1017413"/>
            <a:chExt cx="3643952" cy="4779312"/>
          </a:xfrm>
        </p:grpSpPr>
        <p:sp>
          <p:nvSpPr>
            <p:cNvPr id="78" name="Rectangle 77"/>
            <p:cNvSpPr/>
            <p:nvPr/>
          </p:nvSpPr>
          <p:spPr>
            <a:xfrm>
              <a:off x="7978152" y="1678080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79" name="Triangle isocèle 78"/>
            <p:cNvSpPr/>
            <p:nvPr/>
          </p:nvSpPr>
          <p:spPr>
            <a:xfrm rot="5400000">
              <a:off x="8886326" y="2683006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isocèle 79"/>
            <p:cNvSpPr/>
            <p:nvPr/>
          </p:nvSpPr>
          <p:spPr>
            <a:xfrm rot="5400000">
              <a:off x="8886326" y="3334478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78152" y="5436725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7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78152" y="2230098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07122" y="3522052"/>
              <a:ext cx="2610061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/5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/6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672152" y="2677552"/>
              <a:ext cx="2880000" cy="28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Après avis du comité de suivi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643160" y="4028329"/>
              <a:ext cx="29379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ECTS</a:t>
              </a:r>
            </a:p>
          </p:txBody>
        </p:sp>
        <p:sp>
          <p:nvSpPr>
            <p:cNvPr id="87" name="Flèche vers le bas 86"/>
            <p:cNvSpPr/>
            <p:nvPr/>
          </p:nvSpPr>
          <p:spPr>
            <a:xfrm>
              <a:off x="8932152" y="4987196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lèche vers le bas 90"/>
            <p:cNvSpPr/>
            <p:nvPr/>
          </p:nvSpPr>
          <p:spPr>
            <a:xfrm>
              <a:off x="8932152" y="3065362"/>
              <a:ext cx="360000" cy="349964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290176" y="1017413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partiel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280739" y="5858255"/>
            <a:ext cx="3630523" cy="854862"/>
            <a:chOff x="4280739" y="5858255"/>
            <a:chExt cx="3630523" cy="854862"/>
          </a:xfrm>
        </p:grpSpPr>
        <p:sp>
          <p:nvSpPr>
            <p:cNvPr id="89" name="ZoneTexte 88"/>
            <p:cNvSpPr txBox="1"/>
            <p:nvPr/>
          </p:nvSpPr>
          <p:spPr>
            <a:xfrm>
              <a:off x="4280739" y="6313006"/>
              <a:ext cx="363052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8232A"/>
                  </a:solidFill>
                </a:rPr>
                <a:t>PAS D’INSCRIPTION AU DELÀ</a:t>
              </a:r>
              <a:endParaRPr lang="en-US" sz="2000" b="1" dirty="0">
                <a:solidFill>
                  <a:srgbClr val="D8232A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71" y="5858255"/>
              <a:ext cx="387259" cy="387259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FB24671-53B9-7F9A-676D-47BCB1382821}"/>
              </a:ext>
            </a:extLst>
          </p:cNvPr>
          <p:cNvSpPr txBox="1"/>
          <p:nvPr/>
        </p:nvSpPr>
        <p:spPr>
          <a:xfrm>
            <a:off x="4079358" y="538952"/>
            <a:ext cx="36460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Doctorat : Niveau Bac </a:t>
            </a:r>
            <a:r>
              <a:rPr lang="fr-FR" b="1" dirty="0">
                <a:solidFill>
                  <a:srgbClr val="FF0000"/>
                </a:solidFill>
              </a:rPr>
              <a:t>+8 </a:t>
            </a:r>
          </a:p>
        </p:txBody>
      </p:sp>
    </p:spTree>
    <p:extLst>
      <p:ext uri="{BB962C8B-B14F-4D97-AF65-F5344CB8AC3E}">
        <p14:creationId xmlns:p14="http://schemas.microsoft.com/office/powerpoint/2010/main" val="1785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892" y="6011913"/>
            <a:ext cx="1371823" cy="2924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Comités de suivi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883" y="1253389"/>
            <a:ext cx="11423559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 application du l’arrêté du 25 mai 2016, modifié par l’arrêté du 26 août 2022, art. 13, les </a:t>
            </a:r>
            <a:r>
              <a:rPr lang="fr-FR" sz="2000" dirty="0" err="1"/>
              <a:t>doctorant.e.s</a:t>
            </a:r>
            <a:r>
              <a:rPr lang="fr-FR" sz="2000" dirty="0"/>
              <a:t> doivent, chaque année, avant l’inscription en </a:t>
            </a:r>
            <a:r>
              <a:rPr lang="fr-FR" sz="2000" dirty="0">
                <a:solidFill>
                  <a:srgbClr val="FF0000"/>
                </a:solidFill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</a:rPr>
              <a:t>e</a:t>
            </a:r>
            <a:r>
              <a:rPr lang="fr-FR" sz="2000" dirty="0">
                <a:solidFill>
                  <a:srgbClr val="FF0000"/>
                </a:solidFill>
              </a:rPr>
              <a:t> année (inscrits 2023-2024)</a:t>
            </a:r>
            <a:r>
              <a:rPr lang="fr-FR" sz="2000" dirty="0"/>
              <a:t>, s’entretenir avec un </a:t>
            </a:r>
            <a:r>
              <a:rPr lang="fr-FR" sz="2000" b="1" dirty="0"/>
              <a:t>Comité de suivi </a:t>
            </a:r>
            <a:r>
              <a:rPr lang="fr-FR" sz="2000" dirty="0"/>
              <a:t>individuel.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Le CSI </a:t>
            </a:r>
            <a:r>
              <a:rPr lang="fr-FR" sz="2000" dirty="0"/>
              <a:t>assure un accompagnement du/de la </a:t>
            </a:r>
            <a:r>
              <a:rPr lang="fr-FR" sz="2000" dirty="0" err="1"/>
              <a:t>doctorant.e</a:t>
            </a:r>
            <a:r>
              <a:rPr lang="fr-FR" sz="2000" dirty="0"/>
              <a:t> pendant toute la durée du doctorat. Il a pour objectif de l’écouter et de s’assurer de </a:t>
            </a:r>
            <a:r>
              <a:rPr lang="fr-FR" sz="2000" b="1" dirty="0"/>
              <a:t>l’avancement de son travail</a:t>
            </a:r>
            <a:r>
              <a:rPr lang="fr-FR" sz="2000" dirty="0"/>
              <a:t>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joue un rôle de </a:t>
            </a:r>
            <a:r>
              <a:rPr lang="fr-FR" sz="2000" b="1" dirty="0"/>
              <a:t>prévention des violences </a:t>
            </a:r>
            <a:r>
              <a:rPr lang="fr-FR" sz="2000" dirty="0"/>
              <a:t>et des discriminations.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Chaque comité de suivi est composé au moins d’un membre spécialiste et d’un membre extérieur à la discipline. 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Sa composition devrait rester constante.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La / le </a:t>
            </a:r>
            <a:r>
              <a:rPr lang="fr-FR" sz="2000" b="1" dirty="0" err="1"/>
              <a:t>doctorant.e</a:t>
            </a:r>
            <a:r>
              <a:rPr lang="fr-FR" sz="2000" b="1" dirty="0"/>
              <a:t> est </a:t>
            </a:r>
            <a:r>
              <a:rPr lang="fr-FR" sz="2000" b="1" dirty="0" err="1"/>
              <a:t>consulté.e</a:t>
            </a:r>
            <a:r>
              <a:rPr lang="fr-FR" sz="2000" b="1" dirty="0"/>
              <a:t> avant sa composition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Entretien en trois étapes : présentation de l’avancement des travaux et discussions, entretien avec le doctorant sans la direction de thèse, entretien avec la direction de thèse sans le doctorant.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formule des recommandations transmises à l’école doctorale après chaque entretien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000" dirty="0"/>
          </a:p>
          <a:p>
            <a:pPr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000" dirty="0"/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892" y="6011913"/>
            <a:ext cx="1371823" cy="2924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Comités de suivi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220" y="1344028"/>
            <a:ext cx="11423559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fr-FR" sz="2400" b="1" dirty="0"/>
              <a:t>APRÈS le CSI :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400" dirty="0"/>
          </a:p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/>
              <a:t>Les recommandations du comité de suivi sont prises en considération par la direction de l’ED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/>
              <a:t>Mise en place d’une procédure si nécessaire : RDV entre le doctorant et la direction de l’ED et/ou les représentants doctorants ; médiation avec la direction de thèse ; …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/>
              <a:t>Le rapport du CSI doit être chargé sur ADUM pour que l’inscription en année N+1 soit possible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400" dirty="0"/>
          </a:p>
          <a:p>
            <a:pPr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400" dirty="0"/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7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7" y="227132"/>
            <a:ext cx="7397913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42217" y="947057"/>
            <a:ext cx="11016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</a:t>
            </a:r>
            <a:r>
              <a:rPr lang="fr-FR" b="1" dirty="0"/>
              <a:t>cellule d'écoute et d’accompagnement des victimes de violences sexistes et sexuelles </a:t>
            </a:r>
            <a:r>
              <a:rPr lang="fr-FR" dirty="0"/>
              <a:t>a été mise en place au sein de l'Université. Cette cellule découle de l'engagement de l'Université Paris Nanterre à promouvoir l'égalité de genre et la lutte contre les violences sexistes et sexuelles au sein de l'Université.</a:t>
            </a:r>
          </a:p>
          <a:p>
            <a:endParaRPr lang="fr-FR" dirty="0"/>
          </a:p>
          <a:p>
            <a:pPr algn="ctr"/>
            <a:r>
              <a:rPr lang="fr-FR" b="1" dirty="0"/>
              <a:t>Vous êtes victime ou témoin de violences sexistes et/ou sexuelles ? Contactez la cellule : </a:t>
            </a:r>
            <a:r>
              <a:rPr lang="fr-FR" b="1" dirty="0">
                <a:hlinkClick r:id="rId2"/>
              </a:rPr>
              <a:t>violences.sexistes.sexuelles@liste.parisnanterre.fr</a:t>
            </a:r>
            <a:endParaRPr lang="fr-FR" b="1" dirty="0">
              <a:effectLst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89817" y="227132"/>
            <a:ext cx="9274669" cy="589297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La lutte contre les violences sexistes et sexuelles à l'Université Paris Nanterre</a:t>
            </a:r>
          </a:p>
        </p:txBody>
      </p:sp>
      <p:pic>
        <p:nvPicPr>
          <p:cNvPr id="5" name="Image 4" descr="Outil Capture d’écra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87" b="90000" l="7692" r="89948">
                        <a14:backgroundMark x1="5944" y1="14574" x2="79108" y2="1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2" y="604504"/>
            <a:ext cx="834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6454042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UNE ÉCOLE DOCTORALE PLURI-DISCIPLINAIRE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58757" y="3697442"/>
            <a:ext cx="54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D8232A"/>
              </a:buClr>
            </a:pPr>
            <a:r>
              <a:rPr lang="fr-FR" sz="2200" b="1" dirty="0">
                <a:solidFill>
                  <a:srgbClr val="D8232A"/>
                </a:solidFill>
              </a:rPr>
              <a:t>S</a:t>
            </a:r>
            <a:r>
              <a:rPr lang="fr-FR" sz="2200" b="1" dirty="0">
                <a:solidFill>
                  <a:srgbClr val="333333"/>
                </a:solidFill>
              </a:rPr>
              <a:t>ciences et </a:t>
            </a:r>
            <a:r>
              <a:rPr lang="fr-FR" sz="2200" b="1" dirty="0">
                <a:solidFill>
                  <a:srgbClr val="D8232A"/>
                </a:solidFill>
              </a:rPr>
              <a:t>T</a:t>
            </a:r>
            <a:r>
              <a:rPr lang="fr-FR" sz="2200" b="1" dirty="0">
                <a:solidFill>
                  <a:srgbClr val="333333"/>
                </a:solidFill>
              </a:rPr>
              <a:t>echnologies </a:t>
            </a:r>
            <a:r>
              <a:rPr lang="fr-FR" sz="2200" b="1" dirty="0">
                <a:solidFill>
                  <a:srgbClr val="D8232A"/>
                </a:solidFill>
              </a:rPr>
              <a:t>(ST)</a:t>
            </a:r>
            <a:endParaRPr lang="en-US" sz="2200" b="1" dirty="0">
              <a:solidFill>
                <a:srgbClr val="3333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259" y="4203898"/>
            <a:ext cx="54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Mathématiques</a:t>
            </a:r>
          </a:p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Physique</a:t>
            </a:r>
          </a:p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Sciences de l’Ingénieur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58757" y="5177503"/>
            <a:ext cx="6671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8232A"/>
              </a:buClr>
            </a:pPr>
            <a:r>
              <a:rPr lang="fr-FR" sz="2200" b="1" dirty="0">
                <a:solidFill>
                  <a:srgbClr val="D8232A"/>
                </a:solidFill>
              </a:rPr>
              <a:t>S</a:t>
            </a:r>
            <a:r>
              <a:rPr lang="fr-FR" sz="2200" b="1" dirty="0">
                <a:solidFill>
                  <a:srgbClr val="333333"/>
                </a:solidFill>
              </a:rPr>
              <a:t>ciences du </a:t>
            </a:r>
            <a:r>
              <a:rPr lang="fr-FR" sz="2200" b="1" dirty="0">
                <a:solidFill>
                  <a:srgbClr val="D8232A"/>
                </a:solidFill>
              </a:rPr>
              <a:t>V</a:t>
            </a:r>
            <a:r>
              <a:rPr lang="fr-FR" sz="2200" b="1" dirty="0">
                <a:solidFill>
                  <a:srgbClr val="333333"/>
                </a:solidFill>
              </a:rPr>
              <a:t>ivant et de l’</a:t>
            </a:r>
            <a:r>
              <a:rPr lang="fr-FR" sz="2200" b="1" dirty="0">
                <a:solidFill>
                  <a:srgbClr val="D8232A"/>
                </a:solidFill>
              </a:rPr>
              <a:t>E</a:t>
            </a:r>
            <a:r>
              <a:rPr lang="fr-FR" sz="2200" b="1" dirty="0">
                <a:solidFill>
                  <a:srgbClr val="333333"/>
                </a:solidFill>
              </a:rPr>
              <a:t>nvironnement </a:t>
            </a:r>
            <a:r>
              <a:rPr lang="fr-FR" sz="2200" b="1" dirty="0">
                <a:solidFill>
                  <a:srgbClr val="D8232A"/>
                </a:solidFill>
              </a:rPr>
              <a:t> (SVE)</a:t>
            </a:r>
            <a:endParaRPr lang="en-US" sz="2200" b="1" dirty="0">
              <a:solidFill>
                <a:srgbClr val="3333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8757" y="5684132"/>
            <a:ext cx="6671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Neurosciences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42217" y="1580550"/>
            <a:ext cx="7705525" cy="1624450"/>
            <a:chOff x="633257" y="1969193"/>
            <a:chExt cx="6297500" cy="1624450"/>
          </a:xfrm>
        </p:grpSpPr>
        <p:sp>
          <p:nvSpPr>
            <p:cNvPr id="9" name="ZoneTexte 8"/>
            <p:cNvSpPr txBox="1"/>
            <p:nvPr/>
          </p:nvSpPr>
          <p:spPr>
            <a:xfrm>
              <a:off x="1458757" y="2106416"/>
              <a:ext cx="547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D8232A"/>
                </a:buClr>
              </a:pPr>
              <a:r>
                <a:rPr lang="fr-FR" sz="2200" b="1" dirty="0">
                  <a:solidFill>
                    <a:srgbClr val="D8232A"/>
                  </a:solidFill>
                </a:rPr>
                <a:t>S</a:t>
              </a:r>
              <a:r>
                <a:rPr lang="fr-FR" sz="2200" b="1" dirty="0">
                  <a:solidFill>
                    <a:prstClr val="black"/>
                  </a:solidFill>
                </a:rPr>
                <a:t>ciences</a:t>
              </a:r>
              <a:r>
                <a:rPr lang="fr-FR" sz="2200" b="1" dirty="0">
                  <a:solidFill>
                    <a:srgbClr val="D8232A"/>
                  </a:solidFill>
                </a:rPr>
                <a:t> H</a:t>
              </a:r>
              <a:r>
                <a:rPr lang="fr-FR" sz="2200" b="1" dirty="0">
                  <a:solidFill>
                    <a:prstClr val="black"/>
                  </a:solidFill>
                </a:rPr>
                <a:t>umaines</a:t>
              </a:r>
              <a:r>
                <a:rPr lang="fr-FR" sz="2200" b="1" dirty="0">
                  <a:solidFill>
                    <a:srgbClr val="D8232A"/>
                  </a:solidFill>
                </a:rPr>
                <a:t> </a:t>
              </a:r>
              <a:r>
                <a:rPr lang="fr-FR" sz="2200" b="1" dirty="0">
                  <a:solidFill>
                    <a:prstClr val="black"/>
                  </a:solidFill>
                </a:rPr>
                <a:t>et</a:t>
              </a:r>
              <a:r>
                <a:rPr lang="fr-FR" sz="2200" b="1" dirty="0">
                  <a:solidFill>
                    <a:srgbClr val="D8232A"/>
                  </a:solidFill>
                </a:rPr>
                <a:t> S</a:t>
              </a:r>
              <a:r>
                <a:rPr lang="fr-FR" sz="2200" b="1" dirty="0">
                  <a:solidFill>
                    <a:prstClr val="black"/>
                  </a:solidFill>
                </a:rPr>
                <a:t>ociales</a:t>
              </a:r>
              <a:r>
                <a:rPr lang="fr-FR" sz="2200" b="1" dirty="0">
                  <a:solidFill>
                    <a:srgbClr val="D8232A"/>
                  </a:solidFill>
                </a:rPr>
                <a:t> (SHS)</a:t>
              </a:r>
              <a:endParaRPr lang="en-US" sz="2200" b="1" dirty="0">
                <a:solidFill>
                  <a:srgbClr val="D8232A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8757" y="2516425"/>
              <a:ext cx="5472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Sciences du langage</a:t>
              </a:r>
            </a:p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Psychologie</a:t>
              </a:r>
            </a:p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Sciences de l’éducation</a:t>
              </a:r>
            </a:p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Philosophie</a:t>
              </a: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633257" y="1969193"/>
              <a:ext cx="468000" cy="543780"/>
              <a:chOff x="642218" y="1311756"/>
              <a:chExt cx="468000" cy="543780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666866" y="1311756"/>
                <a:ext cx="418704" cy="52322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l-GR" sz="2800" dirty="0">
                    <a:solidFill>
                      <a:prstClr val="white"/>
                    </a:solidFill>
                  </a:rPr>
                  <a:t>ϕ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>
            <a:off x="659993" y="3697442"/>
            <a:ext cx="468000" cy="468000"/>
            <a:chOff x="642218" y="3219110"/>
            <a:chExt cx="468000" cy="468000"/>
          </a:xfrm>
        </p:grpSpPr>
        <p:grpSp>
          <p:nvGrpSpPr>
            <p:cNvPr id="22" name="Groupe 21"/>
            <p:cNvGrpSpPr/>
            <p:nvPr/>
          </p:nvGrpSpPr>
          <p:grpSpPr>
            <a:xfrm>
              <a:off x="642218" y="3219110"/>
              <a:ext cx="468000" cy="468000"/>
              <a:chOff x="7658100" y="2098118"/>
              <a:chExt cx="468000" cy="468000"/>
            </a:xfrm>
          </p:grpSpPr>
          <p:sp>
            <p:nvSpPr>
              <p:cNvPr id="24" name="Rectangle 23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290536"/>
              <a:ext cx="325148" cy="325148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672376" y="5153465"/>
            <a:ext cx="468000" cy="468000"/>
            <a:chOff x="642218" y="4599626"/>
            <a:chExt cx="468000" cy="468000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4599626"/>
              <a:ext cx="468000" cy="468000"/>
              <a:chOff x="7658100" y="2098118"/>
              <a:chExt cx="468000" cy="468000"/>
            </a:xfrm>
          </p:grpSpPr>
          <p:sp>
            <p:nvSpPr>
              <p:cNvPr id="20" name="Rectangle 19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4671052"/>
              <a:ext cx="325148" cy="325148"/>
            </a:xfrm>
            <a:prstGeom prst="rect">
              <a:avLst/>
            </a:prstGeom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AIDES ACCORDEES PAR L’ECOLE DOCTORALE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1" y="604504"/>
            <a:ext cx="11495682" cy="585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Soutien financier aux missions et aux publications des doctorants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recherche (terrain, bibliographique et documentaire)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participation à une manifestation scientifique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colloque par et pour les doctorants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 (pas de frais de publications dans des revues)</a:t>
            </a: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=&gt; Se référer aux règles votées par le conseil de l’ED, disponibles sur le site de l’ED.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d’attribution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commissions de financement par an.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dossiers : 15 janvier – 15 mai – 15 septembre.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complément du financement accordé par l’unité de recherche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demande faite 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posteriori.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à contacter : Elodie Ozenne (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e.ozenne@parisnanterre.fr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https://ed-clm.parisnanterre.fr/aides-attribuees-par-l-ed 613050.kjsp?RH=1434034403181&amp;RF=1434034432626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544612" y="6309216"/>
            <a:ext cx="2743200" cy="1800000"/>
          </a:xfrm>
        </p:spPr>
        <p:txBody>
          <a:bodyPr/>
          <a:lstStyle/>
          <a:p>
            <a:fld id="{4F03BCCE-FB34-C24E-A968-07737AFD9175}" type="slidenum">
              <a:rPr lang="fr-FR" smtClean="0"/>
              <a:t>3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347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Fonctionnement et dysfonctionnement cognitifs : le âges de la vie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chemeClr val="tx1"/>
                </a:solidFill>
              </a:rPr>
              <a:t>(</a:t>
            </a:r>
            <a:r>
              <a:rPr lang="fr-FR" altLang="fr-FR" sz="1600" dirty="0" err="1">
                <a:solidFill>
                  <a:schemeClr val="tx1"/>
                </a:solidFill>
              </a:rPr>
              <a:t>Dysco</a:t>
            </a:r>
            <a:r>
              <a:rPr lang="fr-FR" altLang="fr-FR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8347" y="2767525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Thermique Interfaces Environnement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4415 – LTIE)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57174" y="2767525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Energétique Mécanique Electromagnétisme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4416- - LEME)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16001" y="2759724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Clinique, Psychanalyse et Développement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4430 – CLIPSYD)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endParaRPr lang="fr-FR" altLang="fr-FR" sz="1600" dirty="0">
              <a:solidFill>
                <a:srgbClr val="33333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4828" y="2759724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Parisien de Psychologie Sociale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4386 – LAPPS)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347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Institut de Recherche et d’Etudes Philosophique</a:t>
            </a:r>
            <a:r>
              <a:rPr lang="fr-FR" altLang="fr-FR" sz="1600" dirty="0">
                <a:solidFill>
                  <a:srgbClr val="333333"/>
                </a:solidFill>
              </a:rPr>
              <a:t> 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373 – IREPH)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7174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Centre de Recherche en Éducation et Formation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>
                <a:solidFill>
                  <a:srgbClr val="333333"/>
                </a:solidFill>
              </a:rPr>
              <a:t>(EA 1589 – CREF)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733654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Centre de recherche sociologie, philosophie et anthropologie politiques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3932 – SOPHIAPOL)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4828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Ethologie, Cognition Développement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3456 – LECD)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16001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Modélisation Aléatoire de Paris X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3454 – </a:t>
            </a:r>
            <a:r>
              <a:rPr lang="fr-FR" altLang="fr-FR" sz="1600" dirty="0" err="1">
                <a:solidFill>
                  <a:srgbClr val="333333"/>
                </a:solidFill>
              </a:rPr>
              <a:t>Modal’X</a:t>
            </a:r>
            <a:r>
              <a:rPr lang="fr-FR" altLang="fr-FR" sz="16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733654" y="2759724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Groupe de recherche sur le handicap, l’accessibilité, et les pratiques éducatives et scolaires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7287 – GRHAPES)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62088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interdisciplinaire de Neurosciences, physiologie et psychologie : activité physique et santé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chemeClr val="tx1"/>
                </a:solidFill>
              </a:rPr>
              <a:t>(LINP2)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5829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Modèles linguistiques, Dynamiques des langues, Corpus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(UMR 7114 – </a:t>
            </a:r>
            <a:r>
              <a:rPr lang="fr-FR" altLang="fr-FR" sz="1600" dirty="0" err="1">
                <a:solidFill>
                  <a:srgbClr val="333333"/>
                </a:solidFill>
              </a:rPr>
              <a:t>MoDyCo</a:t>
            </a:r>
            <a:r>
              <a:rPr lang="fr-FR" altLang="fr-FR" sz="16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89571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d’études de genre et de sexualité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(UMR 8238 – LEGS)</a:t>
            </a:r>
          </a:p>
        </p:txBody>
      </p:sp>
      <p:sp>
        <p:nvSpPr>
          <p:cNvPr id="35" name="Pentagone 34"/>
          <p:cNvSpPr/>
          <p:nvPr/>
        </p:nvSpPr>
        <p:spPr>
          <a:xfrm>
            <a:off x="439405" y="293331"/>
            <a:ext cx="3857211" cy="396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14 UNITÉS DE RECHERCHE</a:t>
            </a:r>
          </a:p>
        </p:txBody>
      </p:sp>
    </p:spTree>
    <p:extLst>
      <p:ext uri="{BB962C8B-B14F-4D97-AF65-F5344CB8AC3E}">
        <p14:creationId xmlns:p14="http://schemas.microsoft.com/office/powerpoint/2010/main" val="44232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42218" y="1770744"/>
            <a:ext cx="10907565" cy="11176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PRÉSENCE DE DIRECTEURS DE RECHERCHE </a:t>
            </a:r>
            <a:r>
              <a:rPr lang="fr-FR" i="1" dirty="0">
                <a:solidFill>
                  <a:srgbClr val="333333"/>
                </a:solidFill>
              </a:rPr>
              <a:t>(professeurs et maîtres de conférence HDR) </a:t>
            </a:r>
            <a:r>
              <a:rPr lang="fr-FR" b="1" dirty="0">
                <a:solidFill>
                  <a:srgbClr val="333333"/>
                </a:solidFill>
              </a:rPr>
              <a:t>DANS 5 UFR </a:t>
            </a:r>
            <a:r>
              <a:rPr lang="fr-FR" dirty="0">
                <a:solidFill>
                  <a:srgbClr val="333333"/>
                </a:solidFill>
              </a:rPr>
              <a:t>(SPSE, PHILLIA, SITEC/IUT, SEGMI, SSA)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218" y="3211094"/>
            <a:ext cx="10907565" cy="11176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DES UNITÉS DE RECHERCHE PARTAGÉES ENTRE PLUSIEURS ED </a:t>
            </a:r>
            <a:r>
              <a:rPr lang="fr-FR" i="1" dirty="0">
                <a:solidFill>
                  <a:srgbClr val="333333"/>
                </a:solidFill>
              </a:rPr>
              <a:t>(</a:t>
            </a:r>
            <a:r>
              <a:rPr lang="fr-FR" i="1" dirty="0" err="1">
                <a:solidFill>
                  <a:srgbClr val="333333"/>
                </a:solidFill>
              </a:rPr>
              <a:t>Sophiapol</a:t>
            </a:r>
            <a:r>
              <a:rPr lang="fr-FR" i="1" dirty="0">
                <a:solidFill>
                  <a:srgbClr val="333333"/>
                </a:solidFill>
              </a:rPr>
              <a:t>) </a:t>
            </a:r>
            <a:r>
              <a:rPr lang="fr-FR" b="1" dirty="0">
                <a:solidFill>
                  <a:srgbClr val="333333"/>
                </a:solidFill>
              </a:rPr>
              <a:t>ET ÉTABLISSEMENTS </a:t>
            </a:r>
            <a:r>
              <a:rPr lang="fr-FR" i="1" dirty="0">
                <a:solidFill>
                  <a:srgbClr val="333333"/>
                </a:solidFill>
              </a:rPr>
              <a:t>(Université Paris 8, INS HEA etc.) </a:t>
            </a:r>
            <a:r>
              <a:rPr lang="fr-FR" b="1" dirty="0">
                <a:solidFill>
                  <a:srgbClr val="333333"/>
                </a:solidFill>
              </a:rPr>
              <a:t>+ CNRS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4" y="6019588"/>
            <a:ext cx="988867" cy="6505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7143" r="27143"/>
          <a:stretch/>
        </p:blipFill>
        <p:spPr>
          <a:xfrm>
            <a:off x="3736457" y="6034496"/>
            <a:ext cx="1072531" cy="62075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54" y="6003935"/>
            <a:ext cx="1010355" cy="6818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876" y="6037336"/>
            <a:ext cx="612640" cy="615075"/>
          </a:xfrm>
          <a:prstGeom prst="rect">
            <a:avLst/>
          </a:prstGeom>
        </p:spPr>
      </p:pic>
      <p:sp>
        <p:nvSpPr>
          <p:cNvPr id="11" name="Pentagone 10"/>
          <p:cNvSpPr/>
          <p:nvPr/>
        </p:nvSpPr>
        <p:spPr>
          <a:xfrm>
            <a:off x="642218" y="521931"/>
            <a:ext cx="401993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DES INSERTIONS MULTIPLES</a:t>
            </a:r>
          </a:p>
        </p:txBody>
      </p:sp>
    </p:spTree>
    <p:extLst>
      <p:ext uri="{BB962C8B-B14F-4D97-AF65-F5344CB8AC3E}">
        <p14:creationId xmlns:p14="http://schemas.microsoft.com/office/powerpoint/2010/main" val="139646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 rot="21037376">
            <a:off x="4122057" y="1752699"/>
            <a:ext cx="3947886" cy="3200202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057" y="1752699"/>
            <a:ext cx="3947886" cy="3200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DC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642218" y="365126"/>
            <a:ext cx="448357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CONSEIL DE L’ÉCOLE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252343" y="2031984"/>
            <a:ext cx="3687309" cy="2641633"/>
            <a:chOff x="4252343" y="2145491"/>
            <a:chExt cx="3687309" cy="2641633"/>
          </a:xfrm>
        </p:grpSpPr>
        <p:sp>
          <p:nvSpPr>
            <p:cNvPr id="8" name="ZoneTexte 7"/>
            <p:cNvSpPr txBox="1"/>
            <p:nvPr/>
          </p:nvSpPr>
          <p:spPr>
            <a:xfrm>
              <a:off x="4252347" y="2145491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DIRECTEUR </a:t>
              </a:r>
              <a:r>
                <a:rPr lang="fr-FR" sz="2000" dirty="0">
                  <a:solidFill>
                    <a:srgbClr val="333333"/>
                  </a:solidFill>
                </a:rPr>
                <a:t>(1)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52346" y="2705872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UNITÉS DE RECHERCHE </a:t>
              </a:r>
              <a:r>
                <a:rPr lang="fr-FR" sz="2000" dirty="0">
                  <a:solidFill>
                    <a:srgbClr val="333333"/>
                  </a:solidFill>
                </a:rPr>
                <a:t>(14)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52345" y="3266253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DRED </a:t>
              </a:r>
              <a:r>
                <a:rPr lang="fr-FR" sz="2000" dirty="0">
                  <a:solidFill>
                    <a:srgbClr val="333333"/>
                  </a:solidFill>
                </a:rPr>
                <a:t>(2)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52344" y="382663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ÉLUS DOCTORANTS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52343" y="438701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MEMBRES EXTÉRIEURS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49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4207328" y="1312754"/>
            <a:ext cx="377734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altLang="fr-FR" sz="2400" b="1" i="1" dirty="0">
                <a:solidFill>
                  <a:srgbClr val="D8232A"/>
                </a:solidFill>
                <a:latin typeface="+mj-lt"/>
              </a:rPr>
              <a:t>D</a:t>
            </a:r>
            <a:r>
              <a:rPr lang="fr-FR" altLang="fr-FR" sz="2400" b="1" i="1" dirty="0">
                <a:solidFill>
                  <a:srgbClr val="333333"/>
                </a:solidFill>
                <a:latin typeface="+mj-lt"/>
              </a:rPr>
              <a:t>irection de l’école doctorale</a:t>
            </a:r>
            <a:endParaRPr lang="fr-FR" altLang="fr-FR" sz="2400" i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72000" y="2994706"/>
            <a:ext cx="5289218" cy="29238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sz="2000" dirty="0"/>
              <a:t>Noémie Herrera – </a:t>
            </a:r>
            <a:r>
              <a:rPr lang="fr-FR" sz="2000" i="1" dirty="0"/>
              <a:t>Gestionnaire de l’ED</a:t>
            </a:r>
          </a:p>
          <a:p>
            <a:pPr algn="ctr">
              <a:buClr>
                <a:srgbClr val="D8232A"/>
              </a:buClr>
            </a:pPr>
            <a:r>
              <a:rPr lang="fr-FR" sz="2000" dirty="0"/>
              <a:t>Elodie Ozenne – </a:t>
            </a:r>
            <a:r>
              <a:rPr lang="fr-FR" sz="2000" i="1" dirty="0"/>
              <a:t>Responsable du service des études doctorales</a:t>
            </a:r>
          </a:p>
          <a:p>
            <a:pPr algn="ctr">
              <a:buClr>
                <a:srgbClr val="D8232A"/>
              </a:buClr>
            </a:pPr>
            <a:r>
              <a:rPr lang="fr-FR" sz="2000" dirty="0"/>
              <a:t>Marina Fournier – </a:t>
            </a:r>
            <a:r>
              <a:rPr lang="fr-FR" sz="2000" i="1" dirty="0"/>
              <a:t>Chargée des formations doctorales</a:t>
            </a:r>
          </a:p>
          <a:p>
            <a:pPr algn="ctr">
              <a:buClr>
                <a:srgbClr val="D8232A"/>
              </a:buClr>
            </a:pPr>
            <a:r>
              <a:rPr lang="fr-FR" sz="2000" dirty="0"/>
              <a:t>Jasmine Debois – </a:t>
            </a:r>
            <a:r>
              <a:rPr lang="fr-FR" sz="2000" i="1" dirty="0"/>
              <a:t>Gestionnaire financière</a:t>
            </a:r>
          </a:p>
          <a:p>
            <a:pPr algn="ctr">
              <a:buClr>
                <a:srgbClr val="D8232A"/>
              </a:buClr>
            </a:pPr>
            <a:r>
              <a:rPr lang="fr-FR" sz="2000" dirty="0"/>
              <a:t>Marc </a:t>
            </a:r>
            <a:r>
              <a:rPr lang="fr-FR" sz="2000" dirty="0" err="1"/>
              <a:t>Dofundo</a:t>
            </a:r>
            <a:r>
              <a:rPr lang="fr-FR" sz="2000" dirty="0"/>
              <a:t> - </a:t>
            </a:r>
            <a:r>
              <a:rPr lang="fr-FR" sz="2000" i="1" dirty="0"/>
              <a:t>Responsable du bureau des soutenances</a:t>
            </a:r>
          </a:p>
          <a:p>
            <a:pPr algn="ctr"/>
            <a:endParaRPr lang="fr-FR" sz="2400" dirty="0"/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ORGANIGRAMME DE L’ED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12657" y="2533041"/>
            <a:ext cx="45666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D8232A"/>
                </a:solidFill>
                <a:latin typeface="+mj-lt"/>
                <a:ea typeface="Averta"/>
                <a:cs typeface="Averta"/>
              </a:rPr>
              <a:t>S</a:t>
            </a:r>
            <a:r>
              <a:rPr lang="fr-FR" sz="24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ervice des </a:t>
            </a:r>
            <a:r>
              <a:rPr lang="fr-FR" sz="24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E</a:t>
            </a:r>
            <a:r>
              <a:rPr lang="fr-FR" sz="24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tudes </a:t>
            </a:r>
            <a:r>
              <a:rPr lang="fr-FR" sz="24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D</a:t>
            </a:r>
            <a:r>
              <a:rPr lang="fr-FR" sz="24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octorales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2000" y="1799492"/>
            <a:ext cx="269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</a:rPr>
              <a:t>Peggy CHEKROUN</a:t>
            </a:r>
          </a:p>
        </p:txBody>
      </p:sp>
    </p:spTree>
    <p:extLst>
      <p:ext uri="{BB962C8B-B14F-4D97-AF65-F5344CB8AC3E}">
        <p14:creationId xmlns:p14="http://schemas.microsoft.com/office/powerpoint/2010/main" val="391778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Un coup de pinceau">
            <a:extLst>
              <a:ext uri="{FF2B5EF4-FFF2-40B4-BE49-F238E27FC236}">
                <a16:creationId xmlns:a16="http://schemas.microsoft.com/office/drawing/2014/main" id="{2CA2600A-922A-995E-61FA-86B133E9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669503" y="-1375075"/>
            <a:ext cx="11934271" cy="48727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A794D37-2A1D-EA72-F993-603568F9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</a:t>
            </a:r>
            <a:r>
              <a:rPr lang="fr-FR" dirty="0" err="1"/>
              <a:t>représentant.e.s</a:t>
            </a:r>
            <a:r>
              <a:rPr lang="fr-FR" dirty="0"/>
              <a:t> des </a:t>
            </a:r>
            <a:r>
              <a:rPr lang="fr-FR" dirty="0" err="1"/>
              <a:t>doctorant.e.s</a:t>
            </a:r>
            <a:endParaRPr lang="fr-FR" dirty="0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DBDE24E-9F60-1EB4-4579-65409E60ED2E}"/>
              </a:ext>
            </a:extLst>
          </p:cNvPr>
          <p:cNvSpPr/>
          <p:nvPr/>
        </p:nvSpPr>
        <p:spPr>
          <a:xfrm>
            <a:off x="-1" y="5329646"/>
            <a:ext cx="1071155" cy="1528354"/>
          </a:xfrm>
          <a:prstGeom prst="triangle">
            <a:avLst>
              <a:gd name="adj" fmla="val 0"/>
            </a:avLst>
          </a:prstGeom>
          <a:solidFill>
            <a:srgbClr val="C9B470"/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E68A751-2F73-3FC1-30F8-E31C1CD72483}"/>
              </a:ext>
            </a:extLst>
          </p:cNvPr>
          <p:cNvSpPr/>
          <p:nvPr/>
        </p:nvSpPr>
        <p:spPr>
          <a:xfrm rot="10800000">
            <a:off x="9117873" y="0"/>
            <a:ext cx="3074126" cy="2403566"/>
          </a:xfrm>
          <a:prstGeom prst="triangle">
            <a:avLst>
              <a:gd name="adj" fmla="val 0"/>
            </a:avLst>
          </a:prstGeom>
          <a:solidFill>
            <a:srgbClr val="C9B470"/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4D3242-C603-6290-6C57-CE236D0F8DD1}"/>
              </a:ext>
            </a:extLst>
          </p:cNvPr>
          <p:cNvSpPr txBox="1"/>
          <p:nvPr/>
        </p:nvSpPr>
        <p:spPr>
          <a:xfrm>
            <a:off x="1167811" y="1616558"/>
            <a:ext cx="9187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</a:t>
            </a:r>
            <a:r>
              <a:rPr lang="fr-FR" dirty="0" err="1"/>
              <a:t>représentant.e.s</a:t>
            </a:r>
            <a:r>
              <a:rPr lang="fr-FR" dirty="0"/>
              <a:t> titulaires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5 </a:t>
            </a:r>
            <a:r>
              <a:rPr lang="fr-FR" dirty="0" err="1"/>
              <a:t>représentant.e.s</a:t>
            </a:r>
            <a:r>
              <a:rPr lang="fr-FR" dirty="0"/>
              <a:t> </a:t>
            </a:r>
            <a:r>
              <a:rPr lang="fr-FR" dirty="0" err="1"/>
              <a:t>suppléant.e.s</a:t>
            </a: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3AEF61-508B-E33F-BC11-63E1AA94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65" y="2321143"/>
            <a:ext cx="1117483" cy="1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A8ACFB-92CC-159F-96FA-B8F254F0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05" y="2321142"/>
            <a:ext cx="1117483" cy="1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personne, mur, verres, intérieur&#10;&#10;Description générée automatiquement">
            <a:extLst>
              <a:ext uri="{FF2B5EF4-FFF2-40B4-BE49-F238E27FC236}">
                <a16:creationId xmlns:a16="http://schemas.microsoft.com/office/drawing/2014/main" id="{50350F69-382E-495F-D32C-5F0DA4454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65" y="2321142"/>
            <a:ext cx="1117483" cy="11174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1C03CB0-68E7-75DF-F02B-4FCDA3D31057}"/>
              </a:ext>
            </a:extLst>
          </p:cNvPr>
          <p:cNvSpPr txBox="1"/>
          <p:nvPr/>
        </p:nvSpPr>
        <p:spPr>
          <a:xfrm>
            <a:off x="1288254" y="3450921"/>
            <a:ext cx="14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Marine Erba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5E046A-22CA-A9D3-753B-8AC4F0848A03}"/>
              </a:ext>
            </a:extLst>
          </p:cNvPr>
          <p:cNvSpPr txBox="1"/>
          <p:nvPr/>
        </p:nvSpPr>
        <p:spPr>
          <a:xfrm>
            <a:off x="3420368" y="3455741"/>
            <a:ext cx="128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Laura Dose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9A443B-79B4-AA9C-64DC-354554E42954}"/>
              </a:ext>
            </a:extLst>
          </p:cNvPr>
          <p:cNvSpPr txBox="1"/>
          <p:nvPr/>
        </p:nvSpPr>
        <p:spPr>
          <a:xfrm>
            <a:off x="5135334" y="3450921"/>
            <a:ext cx="14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Louise Perche</a:t>
            </a:r>
          </a:p>
        </p:txBody>
      </p:sp>
      <p:pic>
        <p:nvPicPr>
          <p:cNvPr id="2062" name="Picture 14" descr="Résultat de recherche d'images pour &quot;belen haza gomez&quot;">
            <a:extLst>
              <a:ext uri="{FF2B5EF4-FFF2-40B4-BE49-F238E27FC236}">
                <a16:creationId xmlns:a16="http://schemas.microsoft.com/office/drawing/2014/main" id="{A5CE6F05-31C9-0056-1DDA-B67F5D0C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29" y="2321142"/>
            <a:ext cx="1117483" cy="1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E764E9-A346-69EC-59CB-EA77C8F412C5}"/>
              </a:ext>
            </a:extLst>
          </p:cNvPr>
          <p:cNvSpPr txBox="1"/>
          <p:nvPr/>
        </p:nvSpPr>
        <p:spPr>
          <a:xfrm>
            <a:off x="7152329" y="3457046"/>
            <a:ext cx="14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Belen </a:t>
            </a:r>
            <a:r>
              <a:rPr lang="fr-FR" dirty="0" err="1"/>
              <a:t>Haza</a:t>
            </a:r>
            <a:endParaRPr lang="fr-FR" dirty="0"/>
          </a:p>
        </p:txBody>
      </p:sp>
      <p:pic>
        <p:nvPicPr>
          <p:cNvPr id="2064" name="Picture 16" descr="Résultat de recherche d'images pour &quot;yann barlet&quot;">
            <a:extLst>
              <a:ext uri="{FF2B5EF4-FFF2-40B4-BE49-F238E27FC236}">
                <a16:creationId xmlns:a16="http://schemas.microsoft.com/office/drawing/2014/main" id="{E5CBDD07-B088-69D9-7660-C4E8ACF0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77" y="2321142"/>
            <a:ext cx="1117483" cy="1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E485555-D4E3-D2DA-C383-99FF26E8A8D1}"/>
              </a:ext>
            </a:extLst>
          </p:cNvPr>
          <p:cNvSpPr txBox="1"/>
          <p:nvPr/>
        </p:nvSpPr>
        <p:spPr>
          <a:xfrm>
            <a:off x="9100877" y="3450921"/>
            <a:ext cx="14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Yann Barlet</a:t>
            </a:r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49BA8DA1-F221-3438-8ADC-C30F9E988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t="10592" r="1157" b="8913"/>
          <a:stretch/>
        </p:blipFill>
        <p:spPr bwMode="auto">
          <a:xfrm>
            <a:off x="1400765" y="4632771"/>
            <a:ext cx="1117483" cy="1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C53FCF1-E19C-A21A-26E6-C4984D30B802}"/>
              </a:ext>
            </a:extLst>
          </p:cNvPr>
          <p:cNvSpPr txBox="1"/>
          <p:nvPr/>
        </p:nvSpPr>
        <p:spPr>
          <a:xfrm>
            <a:off x="1057149" y="5789845"/>
            <a:ext cx="18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Tristan </a:t>
            </a:r>
            <a:r>
              <a:rPr lang="fr-FR" dirty="0" err="1"/>
              <a:t>Guarnieri</a:t>
            </a:r>
            <a:endParaRPr lang="fr-FR" dirty="0"/>
          </a:p>
        </p:txBody>
      </p:sp>
      <p:pic>
        <p:nvPicPr>
          <p:cNvPr id="2070" name="Picture 22" descr="Quentin Facon Barillot">
            <a:extLst>
              <a:ext uri="{FF2B5EF4-FFF2-40B4-BE49-F238E27FC236}">
                <a16:creationId xmlns:a16="http://schemas.microsoft.com/office/drawing/2014/main" id="{7D7C3FA4-4039-F426-7668-C7331A36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65" y="4632770"/>
            <a:ext cx="1117484" cy="11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F378B9B-D4CD-F0F1-3A18-F593521570AC}"/>
              </a:ext>
            </a:extLst>
          </p:cNvPr>
          <p:cNvSpPr txBox="1"/>
          <p:nvPr/>
        </p:nvSpPr>
        <p:spPr>
          <a:xfrm>
            <a:off x="5193643" y="5767633"/>
            <a:ext cx="180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Quentin Facon </a:t>
            </a:r>
            <a:r>
              <a:rPr lang="fr-FR" dirty="0" err="1"/>
              <a:t>Barillot</a:t>
            </a:r>
            <a:endParaRPr lang="fr-FR" dirty="0"/>
          </a:p>
        </p:txBody>
      </p:sp>
      <p:pic>
        <p:nvPicPr>
          <p:cNvPr id="2072" name="Picture 24" descr="Chloé Touzé">
            <a:extLst>
              <a:ext uri="{FF2B5EF4-FFF2-40B4-BE49-F238E27FC236}">
                <a16:creationId xmlns:a16="http://schemas.microsoft.com/office/drawing/2014/main" id="{BA50201C-58B4-A8D3-BD25-319C2AB0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04" y="4632770"/>
            <a:ext cx="1117484" cy="11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A1EC837-5A44-969A-950D-21E6D2FE7E65}"/>
              </a:ext>
            </a:extLst>
          </p:cNvPr>
          <p:cNvSpPr txBox="1"/>
          <p:nvPr/>
        </p:nvSpPr>
        <p:spPr>
          <a:xfrm>
            <a:off x="3257594" y="5781656"/>
            <a:ext cx="18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Chloé </a:t>
            </a:r>
            <a:r>
              <a:rPr lang="fr-FR" dirty="0" err="1"/>
              <a:t>Touzé</a:t>
            </a:r>
            <a:endParaRPr lang="fr-FR" dirty="0"/>
          </a:p>
        </p:txBody>
      </p:sp>
      <p:pic>
        <p:nvPicPr>
          <p:cNvPr id="2074" name="Picture 26" descr="Béatrice Sternberg">
            <a:extLst>
              <a:ext uri="{FF2B5EF4-FFF2-40B4-BE49-F238E27FC236}">
                <a16:creationId xmlns:a16="http://schemas.microsoft.com/office/drawing/2014/main" id="{83F485C4-A68C-FF54-1402-F955F37E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28" y="4625782"/>
            <a:ext cx="1117484" cy="11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E372BFE-AAD5-2C53-A76C-245A98C0EC69}"/>
              </a:ext>
            </a:extLst>
          </p:cNvPr>
          <p:cNvSpPr txBox="1"/>
          <p:nvPr/>
        </p:nvSpPr>
        <p:spPr>
          <a:xfrm>
            <a:off x="6867022" y="5781656"/>
            <a:ext cx="197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Béatrice Sternberg</a:t>
            </a:r>
          </a:p>
        </p:txBody>
      </p:sp>
      <p:pic>
        <p:nvPicPr>
          <p:cNvPr id="2078" name="Picture 30" descr="Elise Brayet | INSHEA">
            <a:extLst>
              <a:ext uri="{FF2B5EF4-FFF2-40B4-BE49-F238E27FC236}">
                <a16:creationId xmlns:a16="http://schemas.microsoft.com/office/drawing/2014/main" id="{1FC11800-0A54-95BE-0345-8BB787F7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77" y="4632769"/>
            <a:ext cx="1311827" cy="1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410039E-5258-0615-4C45-0D0ACFF85A0A}"/>
              </a:ext>
            </a:extLst>
          </p:cNvPr>
          <p:cNvSpPr txBox="1"/>
          <p:nvPr/>
        </p:nvSpPr>
        <p:spPr>
          <a:xfrm>
            <a:off x="9067467" y="5789845"/>
            <a:ext cx="197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Elise </a:t>
            </a:r>
            <a:r>
              <a:rPr lang="fr-FR" dirty="0" err="1"/>
              <a:t>Brayet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EF2EB0-428C-CFA6-02B9-E1AC2C6BC781}"/>
              </a:ext>
            </a:extLst>
          </p:cNvPr>
          <p:cNvSpPr txBox="1"/>
          <p:nvPr/>
        </p:nvSpPr>
        <p:spPr>
          <a:xfrm>
            <a:off x="6626277" y="6371116"/>
            <a:ext cx="561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10 personnes pour vous représenter et vous écouter !</a:t>
            </a:r>
          </a:p>
        </p:txBody>
      </p:sp>
    </p:spTree>
    <p:extLst>
      <p:ext uri="{BB962C8B-B14F-4D97-AF65-F5344CB8AC3E}">
        <p14:creationId xmlns:p14="http://schemas.microsoft.com/office/powerpoint/2010/main" val="161168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que 36" descr="Un coup de pinceau">
            <a:extLst>
              <a:ext uri="{FF2B5EF4-FFF2-40B4-BE49-F238E27FC236}">
                <a16:creationId xmlns:a16="http://schemas.microsoft.com/office/drawing/2014/main" id="{D6BA415B-E522-65B5-5359-3667193E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669503" y="-1375075"/>
            <a:ext cx="11934271" cy="48727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A794D37-2A1D-EA72-F993-603568F9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Rôles et actions des représentants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3BD6B56-0DDC-5396-ECDD-368041C5A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 t="1" b="-4953"/>
          <a:stretch/>
        </p:blipFill>
        <p:spPr>
          <a:xfrm>
            <a:off x="9785707" y="4900079"/>
            <a:ext cx="1953798" cy="660031"/>
          </a:xfrm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DBDE24E-9F60-1EB4-4579-65409E60ED2E}"/>
              </a:ext>
            </a:extLst>
          </p:cNvPr>
          <p:cNvSpPr/>
          <p:nvPr/>
        </p:nvSpPr>
        <p:spPr>
          <a:xfrm>
            <a:off x="-1" y="5329646"/>
            <a:ext cx="1071155" cy="1528354"/>
          </a:xfrm>
          <a:prstGeom prst="triangle">
            <a:avLst>
              <a:gd name="adj" fmla="val 0"/>
            </a:avLst>
          </a:prstGeom>
          <a:solidFill>
            <a:srgbClr val="C9B470"/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E68A751-2F73-3FC1-30F8-E31C1CD72483}"/>
              </a:ext>
            </a:extLst>
          </p:cNvPr>
          <p:cNvSpPr/>
          <p:nvPr/>
        </p:nvSpPr>
        <p:spPr>
          <a:xfrm rot="10800000">
            <a:off x="9117873" y="0"/>
            <a:ext cx="3074126" cy="2403566"/>
          </a:xfrm>
          <a:prstGeom prst="triangle">
            <a:avLst>
              <a:gd name="adj" fmla="val 0"/>
            </a:avLst>
          </a:prstGeom>
          <a:solidFill>
            <a:srgbClr val="C9B470"/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 descr="Personne portant un pull">
            <a:extLst>
              <a:ext uri="{FF2B5EF4-FFF2-40B4-BE49-F238E27FC236}">
                <a16:creationId xmlns:a16="http://schemas.microsoft.com/office/drawing/2014/main" id="{6C161E00-5BA3-033E-92D3-61F0CFF96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4549" y="2699857"/>
            <a:ext cx="1276350" cy="1819275"/>
          </a:xfrm>
          <a:prstGeom prst="rect">
            <a:avLst/>
          </a:prstGeom>
        </p:spPr>
      </p:pic>
      <p:pic>
        <p:nvPicPr>
          <p:cNvPr id="10" name="Graphique 9" descr="Homme en tenue professionnelle">
            <a:extLst>
              <a:ext uri="{FF2B5EF4-FFF2-40B4-BE49-F238E27FC236}">
                <a16:creationId xmlns:a16="http://schemas.microsoft.com/office/drawing/2014/main" id="{940677E9-CFF4-EE33-1D49-78E366264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0200" y="2055814"/>
            <a:ext cx="1304925" cy="1762125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35B45DE-56E3-DDC4-A85A-B9057606E088}"/>
              </a:ext>
            </a:extLst>
          </p:cNvPr>
          <p:cNvSpPr/>
          <p:nvPr/>
        </p:nvSpPr>
        <p:spPr>
          <a:xfrm>
            <a:off x="4719339" y="2199904"/>
            <a:ext cx="3195145" cy="3069021"/>
          </a:xfrm>
          <a:prstGeom prst="roundRect">
            <a:avLst/>
          </a:prstGeom>
          <a:solidFill>
            <a:srgbClr val="C9B470">
              <a:alpha val="50000"/>
            </a:srgbClr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Femme tenant un ordinateur portable">
            <a:extLst>
              <a:ext uri="{FF2B5EF4-FFF2-40B4-BE49-F238E27FC236}">
                <a16:creationId xmlns:a16="http://schemas.microsoft.com/office/drawing/2014/main" id="{A14E5D6E-A64C-D7DE-D14B-4194EE8E5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0617" y="3734415"/>
            <a:ext cx="1781175" cy="180975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7595CF-BD75-4231-72BF-760582D0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7" y="2377534"/>
            <a:ext cx="732807" cy="7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9F2AB8C7-4A78-492A-8B17-7BA626B8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4" y="2881664"/>
            <a:ext cx="732807" cy="7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personne, mur, verres, intérieur&#10;&#10;Description générée automatiquement">
            <a:extLst>
              <a:ext uri="{FF2B5EF4-FFF2-40B4-BE49-F238E27FC236}">
                <a16:creationId xmlns:a16="http://schemas.microsoft.com/office/drawing/2014/main" id="{B8CC552A-CD42-F2FB-FD28-DF5B012355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88" y="2854896"/>
            <a:ext cx="732807" cy="732807"/>
          </a:xfrm>
          <a:prstGeom prst="rect">
            <a:avLst/>
          </a:prstGeom>
        </p:spPr>
      </p:pic>
      <p:pic>
        <p:nvPicPr>
          <p:cNvPr id="16" name="Picture 14" descr="Résultat de recherche d'images pour &quot;belen haza gomez&quot;">
            <a:extLst>
              <a:ext uri="{FF2B5EF4-FFF2-40B4-BE49-F238E27FC236}">
                <a16:creationId xmlns:a16="http://schemas.microsoft.com/office/drawing/2014/main" id="{BF3F02C8-2D24-E5D6-B42E-D5671417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76" y="2377533"/>
            <a:ext cx="732807" cy="7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ésultat de recherche d'images pour &quot;yann barlet&quot;">
            <a:extLst>
              <a:ext uri="{FF2B5EF4-FFF2-40B4-BE49-F238E27FC236}">
                <a16:creationId xmlns:a16="http://schemas.microsoft.com/office/drawing/2014/main" id="{25B24817-99E0-F865-72FF-2F5F0B24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08" y="4399188"/>
            <a:ext cx="732807" cy="7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1359C128-52EB-A55F-BDF1-A175905BB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t="10592" r="1157" b="8913"/>
          <a:stretch/>
        </p:blipFill>
        <p:spPr bwMode="auto">
          <a:xfrm>
            <a:off x="5036153" y="3961804"/>
            <a:ext cx="732807" cy="7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Quentin Facon Barillot">
            <a:extLst>
              <a:ext uri="{FF2B5EF4-FFF2-40B4-BE49-F238E27FC236}">
                <a16:creationId xmlns:a16="http://schemas.microsoft.com/office/drawing/2014/main" id="{FAAED303-839E-EF51-16F3-B1777326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17" y="4444768"/>
            <a:ext cx="732808" cy="7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Chloé Touzé">
            <a:extLst>
              <a:ext uri="{FF2B5EF4-FFF2-40B4-BE49-F238E27FC236}">
                <a16:creationId xmlns:a16="http://schemas.microsoft.com/office/drawing/2014/main" id="{6D19B7D8-C449-6B00-FA52-1C8177DC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17" y="3433519"/>
            <a:ext cx="732808" cy="7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Béatrice Sternberg">
            <a:extLst>
              <a:ext uri="{FF2B5EF4-FFF2-40B4-BE49-F238E27FC236}">
                <a16:creationId xmlns:a16="http://schemas.microsoft.com/office/drawing/2014/main" id="{0D692B77-7F0C-0177-1923-7ED5833B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34" y="3944084"/>
            <a:ext cx="732808" cy="7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Elise Brayet | INSHEA">
            <a:extLst>
              <a:ext uri="{FF2B5EF4-FFF2-40B4-BE49-F238E27FC236}">
                <a16:creationId xmlns:a16="http://schemas.microsoft.com/office/drawing/2014/main" id="{F0859C40-5E80-D880-D811-240D0E2C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47" y="3396758"/>
            <a:ext cx="784534" cy="6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que 25" descr="Homme portant un sweat à capuche">
            <a:extLst>
              <a:ext uri="{FF2B5EF4-FFF2-40B4-BE49-F238E27FC236}">
                <a16:creationId xmlns:a16="http://schemas.microsoft.com/office/drawing/2014/main" id="{A5F70D58-96F4-2FE7-3823-18C1AD949AC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9540745" y="2159388"/>
            <a:ext cx="1209674" cy="1733550"/>
          </a:xfrm>
          <a:prstGeom prst="rect">
            <a:avLst/>
          </a:prstGeom>
        </p:spPr>
      </p:pic>
      <p:pic>
        <p:nvPicPr>
          <p:cNvPr id="28" name="Graphique 27" descr="Femme aux cheveux longs ondulés">
            <a:extLst>
              <a:ext uri="{FF2B5EF4-FFF2-40B4-BE49-F238E27FC236}">
                <a16:creationId xmlns:a16="http://schemas.microsoft.com/office/drawing/2014/main" id="{FF5BCD9B-CEBC-DFBD-799F-FF0FC1149A8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8977138" y="3056425"/>
            <a:ext cx="1209675" cy="1762125"/>
          </a:xfrm>
          <a:prstGeom prst="rect">
            <a:avLst/>
          </a:prstGeom>
        </p:spPr>
      </p:pic>
      <p:pic>
        <p:nvPicPr>
          <p:cNvPr id="30" name="Graphique 29" descr="Femme portant un cardigan">
            <a:extLst>
              <a:ext uri="{FF2B5EF4-FFF2-40B4-BE49-F238E27FC236}">
                <a16:creationId xmlns:a16="http://schemas.microsoft.com/office/drawing/2014/main" id="{EE34FFA4-792D-42CA-B059-E1DDCEB5175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flipH="1">
            <a:off x="10478298" y="2872266"/>
            <a:ext cx="1209675" cy="168592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742F6E0-4422-1C3A-0834-FD4728A5CC93}"/>
              </a:ext>
            </a:extLst>
          </p:cNvPr>
          <p:cNvSpPr txBox="1"/>
          <p:nvPr/>
        </p:nvSpPr>
        <p:spPr>
          <a:xfrm>
            <a:off x="6336925" y="5456017"/>
            <a:ext cx="23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Information</a:t>
            </a:r>
          </a:p>
          <a:p>
            <a:r>
              <a:rPr lang="fr-FR" sz="2000" dirty="0"/>
              <a:t>Communication</a:t>
            </a:r>
          </a:p>
          <a:p>
            <a:r>
              <a:rPr lang="fr-FR" sz="2000" dirty="0"/>
              <a:t>Représentation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2B8B5BF-673A-038E-4F6B-1BE3980FE65E}"/>
              </a:ext>
            </a:extLst>
          </p:cNvPr>
          <p:cNvSpPr txBox="1"/>
          <p:nvPr/>
        </p:nvSpPr>
        <p:spPr>
          <a:xfrm>
            <a:off x="4943635" y="5370292"/>
            <a:ext cx="2053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Médiation</a:t>
            </a:r>
          </a:p>
          <a:p>
            <a:r>
              <a:rPr lang="fr-FR" sz="2400" dirty="0"/>
              <a:t>Ecoute</a:t>
            </a:r>
          </a:p>
          <a:p>
            <a:r>
              <a:rPr lang="fr-FR" sz="2400" dirty="0"/>
              <a:t>Soutien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816447-C1BB-221B-A827-6AAF7E08411E}"/>
              </a:ext>
            </a:extLst>
          </p:cNvPr>
          <p:cNvSpPr txBox="1"/>
          <p:nvPr/>
        </p:nvSpPr>
        <p:spPr>
          <a:xfrm>
            <a:off x="934075" y="5557103"/>
            <a:ext cx="258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ym typeface="Wingdings" panose="05000000000000000000" pitchFamily="2" charset="2"/>
              </a:rPr>
              <a:t>Doctorants de l’ED (c’est vous !)</a:t>
            </a:r>
            <a:endParaRPr lang="fr-FR" sz="14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4D9044-9202-111D-C107-5DDEE1B2ED6E}"/>
              </a:ext>
            </a:extLst>
          </p:cNvPr>
          <p:cNvSpPr txBox="1"/>
          <p:nvPr/>
        </p:nvSpPr>
        <p:spPr>
          <a:xfrm>
            <a:off x="5113121" y="1952206"/>
            <a:ext cx="1186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ym typeface="Wingdings" panose="05000000000000000000" pitchFamily="2" charset="2"/>
              </a:rPr>
              <a:t>Ici, c’est nous</a:t>
            </a:r>
            <a:endParaRPr lang="fr-FR" sz="14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85871E-99ED-CD6E-2BCD-25F5D5A2C853}"/>
              </a:ext>
            </a:extLst>
          </p:cNvPr>
          <p:cNvSpPr txBox="1"/>
          <p:nvPr/>
        </p:nvSpPr>
        <p:spPr>
          <a:xfrm>
            <a:off x="9519142" y="5584666"/>
            <a:ext cx="246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ym typeface="Wingdings" panose="05000000000000000000" pitchFamily="2" charset="2"/>
              </a:rPr>
              <a:t>Les membres de l’ED, mais aussi vos </a:t>
            </a:r>
            <a:r>
              <a:rPr lang="fr-FR" sz="1400" i="1" dirty="0" err="1">
                <a:sym typeface="Wingdings" panose="05000000000000000000" pitchFamily="2" charset="2"/>
              </a:rPr>
              <a:t>directeur.ices</a:t>
            </a:r>
            <a:r>
              <a:rPr lang="fr-FR" sz="1400" i="1" dirty="0">
                <a:sym typeface="Wingdings" panose="05000000000000000000" pitchFamily="2" charset="2"/>
              </a:rPr>
              <a:t> de thèse</a:t>
            </a:r>
            <a:endParaRPr lang="fr-FR" sz="1400" i="1" dirty="0"/>
          </a:p>
        </p:txBody>
      </p:sp>
      <p:cxnSp>
        <p:nvCxnSpPr>
          <p:cNvPr id="32" name="Connecteur : en arc 31">
            <a:extLst>
              <a:ext uri="{FF2B5EF4-FFF2-40B4-BE49-F238E27FC236}">
                <a16:creationId xmlns:a16="http://schemas.microsoft.com/office/drawing/2014/main" id="{AB0D40AD-1B47-B668-225C-F61C264A013A}"/>
              </a:ext>
            </a:extLst>
          </p:cNvPr>
          <p:cNvCxnSpPr>
            <a:cxnSpLocks/>
            <a:stCxn id="3" idx="2"/>
            <a:endCxn id="9" idx="2"/>
          </p:cNvCxnSpPr>
          <p:nvPr/>
        </p:nvCxnSpPr>
        <p:spPr>
          <a:xfrm rot="16200000" flipH="1">
            <a:off x="6367450" y="1724917"/>
            <a:ext cx="243006" cy="8522932"/>
          </a:xfrm>
          <a:prstGeom prst="curvedConnector3">
            <a:avLst>
              <a:gd name="adj1" fmla="val 331447"/>
            </a:avLst>
          </a:prstGeom>
          <a:ln w="25400">
            <a:headEnd type="stealth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8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Un coup de pinceau">
            <a:extLst>
              <a:ext uri="{FF2B5EF4-FFF2-40B4-BE49-F238E27FC236}">
                <a16:creationId xmlns:a16="http://schemas.microsoft.com/office/drawing/2014/main" id="{A9370E9F-25F5-2015-95E6-8DBAAF002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669503" y="-1375075"/>
            <a:ext cx="11934271" cy="48727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A794D37-2A1D-EA72-F993-603568F9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Restons en contact!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3BD6B56-0DDC-5396-ECDD-368041C5A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65" y="6028649"/>
            <a:ext cx="4388076" cy="717587"/>
          </a:xfrm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DBDE24E-9F60-1EB4-4579-65409E60ED2E}"/>
              </a:ext>
            </a:extLst>
          </p:cNvPr>
          <p:cNvSpPr/>
          <p:nvPr/>
        </p:nvSpPr>
        <p:spPr>
          <a:xfrm>
            <a:off x="-1" y="5329646"/>
            <a:ext cx="1071155" cy="1528354"/>
          </a:xfrm>
          <a:prstGeom prst="triangle">
            <a:avLst>
              <a:gd name="adj" fmla="val 0"/>
            </a:avLst>
          </a:prstGeom>
          <a:solidFill>
            <a:srgbClr val="C9B470"/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E68A751-2F73-3FC1-30F8-E31C1CD72483}"/>
              </a:ext>
            </a:extLst>
          </p:cNvPr>
          <p:cNvSpPr/>
          <p:nvPr/>
        </p:nvSpPr>
        <p:spPr>
          <a:xfrm rot="10800000">
            <a:off x="9117873" y="0"/>
            <a:ext cx="3074126" cy="2403566"/>
          </a:xfrm>
          <a:prstGeom prst="triangle">
            <a:avLst>
              <a:gd name="adj" fmla="val 0"/>
            </a:avLst>
          </a:prstGeom>
          <a:solidFill>
            <a:srgbClr val="C9B470"/>
          </a:solidFill>
          <a:ln>
            <a:solidFill>
              <a:srgbClr val="C9B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87AF68-DDF4-10B6-DC1D-D8BC22520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3" y="2782670"/>
            <a:ext cx="2857500" cy="28575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BF5DD69-CA12-1B1E-BAEC-BB4184A3315D}"/>
              </a:ext>
            </a:extLst>
          </p:cNvPr>
          <p:cNvSpPr txBox="1"/>
          <p:nvPr/>
        </p:nvSpPr>
        <p:spPr>
          <a:xfrm>
            <a:off x="1685488" y="2000250"/>
            <a:ext cx="3960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Notre mail générique :</a:t>
            </a:r>
          </a:p>
          <a:p>
            <a:r>
              <a:rPr lang="fr-FR" dirty="0"/>
              <a:t>contact.doctorants.ed139@gmail.com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9CA70E-5CB5-16F5-12AB-DAF097C34BAE}"/>
              </a:ext>
            </a:extLst>
          </p:cNvPr>
          <p:cNvSpPr txBox="1"/>
          <p:nvPr/>
        </p:nvSpPr>
        <p:spPr>
          <a:xfrm>
            <a:off x="6968655" y="2138749"/>
            <a:ext cx="3602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Google drive des comptes-rendus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205DDB-5950-FB37-7457-8E808D346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18" y="2782670"/>
            <a:ext cx="2994171" cy="29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59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1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0020"/>
      </a:accent1>
      <a:accent2>
        <a:srgbClr val="D414AC"/>
      </a:accent2>
      <a:accent3>
        <a:srgbClr val="036DBB"/>
      </a:accent3>
      <a:accent4>
        <a:srgbClr val="90CF40"/>
      </a:accent4>
      <a:accent5>
        <a:srgbClr val="F75C19"/>
      </a:accent5>
      <a:accent6>
        <a:srgbClr val="662B95"/>
      </a:accent6>
      <a:hlink>
        <a:srgbClr val="0070C0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2D5F274-D92A-491B-8E29-602251564770}" vid="{698DC597-463E-4ED1-B00A-BBF62754CD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1580</TotalTime>
  <Words>1636</Words>
  <Application>Microsoft Macintosh PowerPoint</Application>
  <PresentationFormat>Grand écran</PresentationFormat>
  <Paragraphs>221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Arial</vt:lpstr>
      <vt:lpstr>Averta-Regular</vt:lpstr>
      <vt:lpstr>Calibri</vt:lpstr>
      <vt:lpstr>Calibri Light</vt:lpstr>
      <vt:lpstr>Symbol</vt:lpstr>
      <vt:lpstr>Webdings</vt:lpstr>
      <vt:lpstr>Wingdings</vt:lpstr>
      <vt:lpstr>Thème1</vt:lpstr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Vos représentant.e.s des doctorant.e.s</vt:lpstr>
      <vt:lpstr>Rôles et actions des représentants</vt:lpstr>
      <vt:lpstr>Restons en contact!</vt:lpstr>
      <vt:lpstr>Présentation PowerPoint</vt:lpstr>
      <vt:lpstr>  SEMINAIRE TRANSVERSAL DE L’ED 139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Berangere Pate</dc:creator>
  <cp:lastModifiedBy>Chekroun Peggy</cp:lastModifiedBy>
  <cp:revision>129</cp:revision>
  <cp:lastPrinted>2020-01-16T09:42:43Z</cp:lastPrinted>
  <dcterms:created xsi:type="dcterms:W3CDTF">2017-12-07T07:47:42Z</dcterms:created>
  <dcterms:modified xsi:type="dcterms:W3CDTF">2022-12-14T13:56:53Z</dcterms:modified>
</cp:coreProperties>
</file>