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0" r:id="rId3"/>
    <p:sldMasterId id="2147483708" r:id="rId4"/>
    <p:sldMasterId id="2147483726" r:id="rId5"/>
    <p:sldMasterId id="2147483745" r:id="rId6"/>
  </p:sldMasterIdLst>
  <p:sldIdLst>
    <p:sldId id="256" r:id="rId7"/>
    <p:sldId id="274" r:id="rId8"/>
    <p:sldId id="300" r:id="rId9"/>
    <p:sldId id="259" r:id="rId10"/>
    <p:sldId id="276" r:id="rId11"/>
    <p:sldId id="302" r:id="rId12"/>
    <p:sldId id="257" r:id="rId13"/>
    <p:sldId id="258" r:id="rId14"/>
    <p:sldId id="322" r:id="rId15"/>
    <p:sldId id="277" r:id="rId16"/>
    <p:sldId id="317" r:id="rId17"/>
    <p:sldId id="318" r:id="rId18"/>
    <p:sldId id="316" r:id="rId19"/>
    <p:sldId id="297" r:id="rId20"/>
    <p:sldId id="314" r:id="rId21"/>
    <p:sldId id="264" r:id="rId22"/>
    <p:sldId id="319" r:id="rId23"/>
    <p:sldId id="321" r:id="rId24"/>
    <p:sldId id="320" r:id="rId25"/>
    <p:sldId id="298" r:id="rId26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9C60"/>
    <a:srgbClr val="D8232A"/>
    <a:srgbClr val="333333"/>
    <a:srgbClr val="F4BABD"/>
    <a:srgbClr val="FCEAEB"/>
    <a:srgbClr val="B0B4B8"/>
    <a:srgbClr val="C6C9CC"/>
    <a:srgbClr val="73C764"/>
    <a:srgbClr val="DCD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2" y="10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12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3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3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67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645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303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131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29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522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23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48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011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1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513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4474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94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00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864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10052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24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877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573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7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8612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3783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812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186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3519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601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9944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361"/>
          </a:xfrm>
        </p:spPr>
        <p:txBody>
          <a:bodyPr lIns="0">
            <a:normAutofit/>
          </a:bodyPr>
          <a:lstStyle>
            <a:lvl1pPr>
              <a:defRPr sz="28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04686"/>
            <a:ext cx="10515600" cy="497227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3143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0588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4768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4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910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2277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147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331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211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498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189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3261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697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332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297E17-93FF-F9F4-4CAD-3FBA14434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436992-E2FE-0E3E-81A1-D5A27307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78D751-5867-6721-B314-6D4E81E93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137-C3B5-41D2-B761-A87FE0765DE4}" type="datetimeFigureOut">
              <a:rPr lang="fr-FR" smtClean="0"/>
              <a:t>13/12/2022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412657-2E00-2EB7-88AD-BAADE377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C19C1C-85D6-DD82-CA3D-03759EC82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60E5E-3726-4AA8-AC72-797BFC3971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071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9721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67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8095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4621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430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117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8173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885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60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69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09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8843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277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1609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"/>
          <a:stretch/>
        </p:blipFill>
        <p:spPr>
          <a:xfrm>
            <a:off x="2322286" y="0"/>
            <a:ext cx="10682514" cy="6865257"/>
          </a:xfrm>
          <a:prstGeom prst="rect">
            <a:avLst/>
          </a:prstGeom>
        </p:spPr>
      </p:pic>
      <p:sp>
        <p:nvSpPr>
          <p:cNvPr id="8" name="Shape 143"/>
          <p:cNvSpPr/>
          <p:nvPr userDrawn="1"/>
        </p:nvSpPr>
        <p:spPr>
          <a:xfrm>
            <a:off x="0" y="3265714"/>
            <a:ext cx="13004800" cy="35922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70" y="0"/>
                </a:moveTo>
                <a:lnTo>
                  <a:pt x="70" y="16099"/>
                </a:lnTo>
                <a:lnTo>
                  <a:pt x="0" y="21600"/>
                </a:lnTo>
                <a:lnTo>
                  <a:pt x="21600" y="21600"/>
                </a:lnTo>
                <a:lnTo>
                  <a:pt x="21570" y="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bg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 sz="2400">
              <a:solidFill>
                <a:prstClr val="black"/>
              </a:solidFill>
            </a:endParaRPr>
          </a:p>
        </p:txBody>
      </p:sp>
      <p:sp>
        <p:nvSpPr>
          <p:cNvPr id="9" name="Shape 145"/>
          <p:cNvSpPr/>
          <p:nvPr userDrawn="1"/>
        </p:nvSpPr>
        <p:spPr>
          <a:xfrm>
            <a:off x="0" y="-5507"/>
            <a:ext cx="13004800" cy="6863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8" y="21600"/>
                </a:moveTo>
                <a:lnTo>
                  <a:pt x="21600" y="21600"/>
                </a:lnTo>
                <a:lnTo>
                  <a:pt x="3854" y="0"/>
                </a:lnTo>
                <a:lnTo>
                  <a:pt x="0" y="0"/>
                </a:lnTo>
                <a:lnTo>
                  <a:pt x="38" y="21600"/>
                </a:lnTo>
                <a:close/>
              </a:path>
            </a:pathLst>
          </a:custGeom>
          <a:solidFill>
            <a:srgbClr val="D8232A"/>
          </a:solidFill>
          <a:ln w="12700">
            <a:solidFill>
              <a:srgbClr val="D8232A"/>
            </a:solidFill>
            <a:miter lim="400000"/>
          </a:ln>
          <a:effectLst/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296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218" y="365126"/>
            <a:ext cx="10711582" cy="690982"/>
          </a:xfrm>
        </p:spPr>
        <p:txBody>
          <a:bodyPr lIns="0">
            <a:normAutofit/>
          </a:bodyPr>
          <a:lstStyle>
            <a:lvl1pPr>
              <a:defRPr sz="2800" b="1">
                <a:solidFill>
                  <a:srgbClr val="D8232A"/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DCDE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angle rectangle 10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riangle rectangle 11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solidFill>
                  <a:srgbClr val="D8232A"/>
                </a:solidFill>
                <a:latin typeface="+mj-lt"/>
              </a:defRPr>
            </a:lvl1pPr>
          </a:lstStyle>
          <a:p>
            <a:fld id="{308A6B53-617A-44FD-81CB-96073F6FAEA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9581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7735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596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833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0312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9443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4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0462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278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395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2526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7881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346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 userDrawn="1"/>
        </p:nvSpPr>
        <p:spPr>
          <a:xfrm>
            <a:off x="0" y="5295900"/>
            <a:ext cx="1733550" cy="1562100"/>
          </a:xfrm>
          <a:prstGeom prst="rtTriangle">
            <a:avLst/>
          </a:prstGeom>
          <a:solidFill>
            <a:srgbClr val="D8232A"/>
          </a:solidFill>
          <a:ln>
            <a:solidFill>
              <a:srgbClr val="D823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8534400" y="5486400"/>
            <a:ext cx="3657600" cy="1371600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306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03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41EB2-5813-4821-8436-8856112BD0C4}" type="datetimeFigureOut">
              <a:rPr lang="fr-FR" smtClean="0"/>
              <a:t>14/12/2022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0C8CF-DB8A-4537-B0A8-0D77373BA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15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36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38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28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6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81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6B53-617A-44FD-81CB-96073F6FAEA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01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63" r:id="rId13"/>
    <p:sldLayoutId id="214748376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-clm.parisnanterre.fr/ed-139-611952.kjs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cd.parisnanterre.fr/" TargetMode="External"/><Relationship Id="rId1" Type="http://schemas.openxmlformats.org/officeDocument/2006/relationships/slideLayout" Target="../slideLayouts/slideLayout7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mailto:violences.sexistes.sexuelles%40liste.parisnanterre.fr" TargetMode="External"/><Relationship Id="rId1" Type="http://schemas.openxmlformats.org/officeDocument/2006/relationships/slideLayout" Target="../slideLayouts/slideLayout74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d-clm.parisnanterre.fr/aides-attribuees-par-l-ed-613050.kjsp?RH=1434034403181&amp;RF=1434034432626" TargetMode="External"/><Relationship Id="rId2" Type="http://schemas.openxmlformats.org/officeDocument/2006/relationships/hyperlink" Target="mailto:e.ozenne@parisnanterre.fr" TargetMode="External"/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18" Type="http://schemas.microsoft.com/office/2007/relationships/hdphoto" Target="../media/hdphoto6.wdp"/><Relationship Id="rId3" Type="http://schemas.openxmlformats.org/officeDocument/2006/relationships/image" Target="../media/image10.svg"/><Relationship Id="rId7" Type="http://schemas.microsoft.com/office/2007/relationships/hdphoto" Target="../media/hdphoto1.wdp"/><Relationship Id="rId12" Type="http://schemas.openxmlformats.org/officeDocument/2006/relationships/image" Target="../media/image16.jpeg"/><Relationship Id="rId17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microsoft.com/office/2007/relationships/hdphoto" Target="../media/hdphoto5.wdp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3.png"/><Relationship Id="rId11" Type="http://schemas.microsoft.com/office/2007/relationships/hdphoto" Target="../media/hdphoto3.wdp"/><Relationship Id="rId5" Type="http://schemas.openxmlformats.org/officeDocument/2006/relationships/image" Target="../media/image12.jpeg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19" Type="http://schemas.openxmlformats.org/officeDocument/2006/relationships/image" Target="../media/image20.jpeg"/><Relationship Id="rId4" Type="http://schemas.openxmlformats.org/officeDocument/2006/relationships/image" Target="../media/image11.pn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13.png"/><Relationship Id="rId18" Type="http://schemas.microsoft.com/office/2007/relationships/hdphoto" Target="../media/hdphoto3.wdp"/><Relationship Id="rId26" Type="http://schemas.openxmlformats.org/officeDocument/2006/relationships/image" Target="../media/image20.jpeg"/><Relationship Id="rId3" Type="http://schemas.openxmlformats.org/officeDocument/2006/relationships/image" Target="../media/image10.svg"/><Relationship Id="rId21" Type="http://schemas.microsoft.com/office/2007/relationships/hdphoto" Target="../media/hdphoto4.wdp"/><Relationship Id="rId7" Type="http://schemas.openxmlformats.org/officeDocument/2006/relationships/image" Target="../media/image24.png"/><Relationship Id="rId12" Type="http://schemas.openxmlformats.org/officeDocument/2006/relationships/image" Target="../media/image12.jpeg"/><Relationship Id="rId17" Type="http://schemas.openxmlformats.org/officeDocument/2006/relationships/image" Target="../media/image15.png"/><Relationship Id="rId25" Type="http://schemas.microsoft.com/office/2007/relationships/hdphoto" Target="../media/hdphoto6.wdp"/><Relationship Id="rId2" Type="http://schemas.openxmlformats.org/officeDocument/2006/relationships/image" Target="../media/image9.png"/><Relationship Id="rId16" Type="http://schemas.microsoft.com/office/2007/relationships/hdphoto" Target="../media/hdphoto2.wdp"/><Relationship Id="rId20" Type="http://schemas.openxmlformats.org/officeDocument/2006/relationships/image" Target="../media/image17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3.svg"/><Relationship Id="rId11" Type="http://schemas.openxmlformats.org/officeDocument/2006/relationships/image" Target="../media/image11.png"/><Relationship Id="rId24" Type="http://schemas.openxmlformats.org/officeDocument/2006/relationships/image" Target="../media/image19.png"/><Relationship Id="rId32" Type="http://schemas.openxmlformats.org/officeDocument/2006/relationships/image" Target="../media/image33.svg"/><Relationship Id="rId5" Type="http://schemas.openxmlformats.org/officeDocument/2006/relationships/image" Target="../media/image22.png"/><Relationship Id="rId15" Type="http://schemas.openxmlformats.org/officeDocument/2006/relationships/image" Target="../media/image14.png"/><Relationship Id="rId23" Type="http://schemas.microsoft.com/office/2007/relationships/hdphoto" Target="../media/hdphoto5.wdp"/><Relationship Id="rId28" Type="http://schemas.openxmlformats.org/officeDocument/2006/relationships/image" Target="../media/image29.svg"/><Relationship Id="rId10" Type="http://schemas.openxmlformats.org/officeDocument/2006/relationships/image" Target="../media/image27.svg"/><Relationship Id="rId19" Type="http://schemas.openxmlformats.org/officeDocument/2006/relationships/image" Target="../media/image16.jpeg"/><Relationship Id="rId31" Type="http://schemas.openxmlformats.org/officeDocument/2006/relationships/image" Target="../media/image3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microsoft.com/office/2007/relationships/hdphoto" Target="../media/hdphoto1.wdp"/><Relationship Id="rId22" Type="http://schemas.openxmlformats.org/officeDocument/2006/relationships/image" Target="../media/image18.png"/><Relationship Id="rId27" Type="http://schemas.openxmlformats.org/officeDocument/2006/relationships/image" Target="../media/image28.png"/><Relationship Id="rId30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6"/>
          <p:cNvSpPr/>
          <p:nvPr/>
        </p:nvSpPr>
        <p:spPr>
          <a:xfrm>
            <a:off x="799384" y="2486231"/>
            <a:ext cx="5759948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5400" b="1" dirty="0">
                <a:latin typeface="+mj-lt"/>
                <a:ea typeface="Arial" charset="0"/>
                <a:cs typeface="Arial" charset="0"/>
              </a:rPr>
              <a:t>ECOLE DOCTORALE 139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99384" y="4401152"/>
            <a:ext cx="593297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ebdings" panose="05030102010509060703" pitchFamily="18" charset="2"/>
              <a:buChar char="4"/>
              <a:tabLst/>
            </a:pPr>
            <a:r>
              <a:rPr kumimoji="0" lang="fr-FR" sz="240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 Light"/>
              </a:rPr>
              <a:t>Dans le collège</a:t>
            </a:r>
            <a:r>
              <a:rPr kumimoji="0" lang="fr-FR" sz="240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Helvetica Light"/>
              </a:rPr>
              <a:t> des ED à l’UPN</a:t>
            </a:r>
          </a:p>
          <a:p>
            <a:pPr marL="457200" marR="0" indent="-457200" algn="just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ebdings" panose="05030102010509060703" pitchFamily="18" charset="2"/>
              <a:buChar char="4"/>
              <a:tabLst/>
            </a:pPr>
            <a:r>
              <a:rPr lang="fr-FR" sz="2400" baseline="0" dirty="0">
                <a:solidFill>
                  <a:schemeClr val="bg1"/>
                </a:solidFill>
              </a:rPr>
              <a:t>Dans la COMUE Paris Lumières</a:t>
            </a:r>
            <a:endParaRPr kumimoji="0" lang="en-US" sz="24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Helvetica Ligh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56" y="5496487"/>
            <a:ext cx="3052201" cy="652983"/>
          </a:xfrm>
          <a:prstGeom prst="rect">
            <a:avLst/>
          </a:prstGeom>
        </p:spPr>
      </p:pic>
      <p:cxnSp>
        <p:nvCxnSpPr>
          <p:cNvPr id="8" name="Connecteur droit 7"/>
          <p:cNvCxnSpPr/>
          <p:nvPr/>
        </p:nvCxnSpPr>
        <p:spPr>
          <a:xfrm>
            <a:off x="799384" y="4209143"/>
            <a:ext cx="248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99384" y="6249660"/>
            <a:ext cx="40379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400" b="1" dirty="0">
                <a:solidFill>
                  <a:schemeClr val="bg1"/>
                </a:solidFill>
                <a:hlinkClick r:id="rId3"/>
              </a:rPr>
              <a:t>https://ed-clm.parisnanterre.fr/ed-139-611952.kjsp</a:t>
            </a:r>
            <a:endParaRPr lang="fr-FR" altLang="fr-FR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9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e 32"/>
          <p:cNvGrpSpPr/>
          <p:nvPr/>
        </p:nvGrpSpPr>
        <p:grpSpPr>
          <a:xfrm>
            <a:off x="642218" y="1901886"/>
            <a:ext cx="5542882" cy="468000"/>
            <a:chOff x="642218" y="1387536"/>
            <a:chExt cx="5542882" cy="468000"/>
          </a:xfrm>
        </p:grpSpPr>
        <p:grpSp>
          <p:nvGrpSpPr>
            <p:cNvPr id="5" name="Groupe 4"/>
            <p:cNvGrpSpPr/>
            <p:nvPr/>
          </p:nvGrpSpPr>
          <p:grpSpPr>
            <a:xfrm>
              <a:off x="642218" y="1387536"/>
              <a:ext cx="468000" cy="468000"/>
              <a:chOff x="642218" y="1387536"/>
              <a:chExt cx="468000" cy="468000"/>
            </a:xfrm>
          </p:grpSpPr>
          <p:grpSp>
            <p:nvGrpSpPr>
              <p:cNvPr id="10" name="Groupe 9"/>
              <p:cNvGrpSpPr/>
              <p:nvPr/>
            </p:nvGrpSpPr>
            <p:grpSpPr>
              <a:xfrm>
                <a:off x="642218" y="1387536"/>
                <a:ext cx="468000" cy="468000"/>
                <a:chOff x="7658100" y="2098118"/>
                <a:chExt cx="468000" cy="468000"/>
              </a:xfrm>
            </p:grpSpPr>
            <p:sp>
              <p:nvSpPr>
                <p:cNvPr id="13" name="Rectangle 12"/>
                <p:cNvSpPr/>
                <p:nvPr/>
              </p:nvSpPr>
              <p:spPr>
                <a:xfrm rot="20288662">
                  <a:off x="7658100" y="2098118"/>
                  <a:ext cx="468000" cy="468000"/>
                </a:xfrm>
                <a:prstGeom prst="rect">
                  <a:avLst/>
                </a:prstGeom>
                <a:solidFill>
                  <a:srgbClr val="DCDEE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7658100" y="2098118"/>
                  <a:ext cx="468000" cy="468000"/>
                </a:xfrm>
                <a:prstGeom prst="rect">
                  <a:avLst/>
                </a:prstGeom>
                <a:solidFill>
                  <a:srgbClr val="D8232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pic>
            <p:nvPicPr>
              <p:cNvPr id="3" name="Imag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3644" y="1458962"/>
                <a:ext cx="325148" cy="325148"/>
              </a:xfrm>
              <a:prstGeom prst="rect">
                <a:avLst/>
              </a:prstGeom>
            </p:spPr>
          </p:pic>
        </p:grpSp>
        <p:sp>
          <p:nvSpPr>
            <p:cNvPr id="7" name="Rectangle 6"/>
            <p:cNvSpPr/>
            <p:nvPr/>
          </p:nvSpPr>
          <p:spPr>
            <a:xfrm>
              <a:off x="1467718" y="1421481"/>
              <a:ext cx="471738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doctorants en 2021 -2022: </a:t>
              </a:r>
              <a:r>
                <a:rPr lang="fr-FR" altLang="fr-FR" sz="2000" b="1" dirty="0">
                  <a:solidFill>
                    <a:srgbClr val="FF0000"/>
                  </a:solidFill>
                </a:rPr>
                <a:t>305</a:t>
              </a:r>
              <a:r>
                <a:rPr lang="fr-FR" altLang="fr-FR" sz="2000" b="1" dirty="0">
                  <a:solidFill>
                    <a:srgbClr val="333333"/>
                  </a:solidFill>
                </a:rPr>
                <a:t> </a:t>
              </a:r>
              <a:endParaRPr lang="fr-FR" altLang="fr-FR" sz="2000" b="1" dirty="0">
                <a:solidFill>
                  <a:srgbClr val="D8232A"/>
                </a:solidFill>
              </a:endParaRP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571925" y="3072466"/>
            <a:ext cx="6079246" cy="468000"/>
            <a:chOff x="642218" y="2153019"/>
            <a:chExt cx="6079246" cy="468000"/>
          </a:xfrm>
        </p:grpSpPr>
        <p:grpSp>
          <p:nvGrpSpPr>
            <p:cNvPr id="17" name="Groupe 16"/>
            <p:cNvGrpSpPr/>
            <p:nvPr/>
          </p:nvGrpSpPr>
          <p:grpSpPr>
            <a:xfrm>
              <a:off x="642218" y="2153019"/>
              <a:ext cx="468000" cy="468000"/>
              <a:chOff x="7658100" y="2098118"/>
              <a:chExt cx="468000" cy="468000"/>
            </a:xfrm>
          </p:grpSpPr>
          <p:sp>
            <p:nvSpPr>
              <p:cNvPr id="19" name="Rectangle 18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1467718" y="2186964"/>
              <a:ext cx="525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soutenances de thèses en 2021 : </a:t>
              </a:r>
              <a:r>
                <a:rPr lang="fr-FR" altLang="fr-FR" sz="2000" b="1" dirty="0">
                  <a:solidFill>
                    <a:srgbClr val="FF0000"/>
                  </a:solidFill>
                </a:rPr>
                <a:t>42 </a:t>
              </a: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2224445"/>
              <a:ext cx="325148" cy="325148"/>
            </a:xfrm>
            <a:prstGeom prst="rect">
              <a:avLst/>
            </a:prstGeom>
          </p:spPr>
        </p:pic>
      </p:grpSp>
      <p:grpSp>
        <p:nvGrpSpPr>
          <p:cNvPr id="31" name="Groupe 30"/>
          <p:cNvGrpSpPr/>
          <p:nvPr/>
        </p:nvGrpSpPr>
        <p:grpSpPr>
          <a:xfrm>
            <a:off x="642218" y="4243047"/>
            <a:ext cx="6396962" cy="468000"/>
            <a:chOff x="642218" y="3042897"/>
            <a:chExt cx="6396962" cy="468000"/>
          </a:xfrm>
        </p:grpSpPr>
        <p:grpSp>
          <p:nvGrpSpPr>
            <p:cNvPr id="25" name="Groupe 24"/>
            <p:cNvGrpSpPr/>
            <p:nvPr/>
          </p:nvGrpSpPr>
          <p:grpSpPr>
            <a:xfrm>
              <a:off x="642218" y="3042897"/>
              <a:ext cx="468000" cy="468000"/>
              <a:chOff x="7658100" y="2098118"/>
              <a:chExt cx="468000" cy="468000"/>
            </a:xfrm>
          </p:grpSpPr>
          <p:sp>
            <p:nvSpPr>
              <p:cNvPr id="26" name="Rectangle 25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1467718" y="3076842"/>
              <a:ext cx="557146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altLang="fr-FR" sz="2000" b="1" dirty="0">
                  <a:solidFill>
                    <a:srgbClr val="333333"/>
                  </a:solidFill>
                </a:rPr>
                <a:t>Nombre de cotutelles de thèse en 2021 - 2022 :  </a:t>
              </a:r>
              <a:r>
                <a:rPr lang="fr-FR" altLang="fr-FR" sz="2000" b="1" dirty="0">
                  <a:solidFill>
                    <a:srgbClr val="FF0000"/>
                  </a:solidFill>
                </a:rPr>
                <a:t>16</a:t>
              </a:r>
            </a:p>
          </p:txBody>
        </p:sp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3114323"/>
              <a:ext cx="325148" cy="325148"/>
            </a:xfrm>
            <a:prstGeom prst="rect">
              <a:avLst/>
            </a:prstGeom>
          </p:spPr>
        </p:pic>
      </p:grpSp>
      <p:sp>
        <p:nvSpPr>
          <p:cNvPr id="24" name="Pentagone 23"/>
          <p:cNvSpPr/>
          <p:nvPr/>
        </p:nvSpPr>
        <p:spPr>
          <a:xfrm>
            <a:off x="571925" y="208110"/>
            <a:ext cx="5004000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DOCTORANTS (chiffres 2021-2022)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47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fr-FR" sz="2400" dirty="0"/>
              <a:t>  </a:t>
            </a:r>
            <a:r>
              <a:rPr lang="fr-FR" sz="2400" dirty="0">
                <a:solidFill>
                  <a:schemeClr val="bg1"/>
                </a:solidFill>
              </a:rPr>
              <a:t>SEMINAIRE TRANSVERSAL DE L’ED 139</a:t>
            </a:r>
            <a:endParaRPr lang="fr-FR" sz="2000" dirty="0">
              <a:solidFill>
                <a:schemeClr val="bg1"/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840509" y="2136339"/>
            <a:ext cx="99937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Le séminaire transversal de l’ED 139 CLM pour l’année 2022/2023 est en cours d’élaboration.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sz="2800" dirty="0"/>
              <a:t> Sujet retenu pour 2023 : Le corps. Des séances seront programmées durant le second semestre de l’année universitaire. </a:t>
            </a:r>
          </a:p>
          <a:p>
            <a:endParaRPr lang="fr-FR" sz="2800" dirty="0"/>
          </a:p>
          <a:p>
            <a:r>
              <a:rPr lang="fr-FR" sz="2800" dirty="0"/>
              <a:t>Les informations concernant les différentes conférences proposées lors du séminaire seront transmises aux doctorants via ADUM et seront mises en ligne sur le site de l’ED 139 CLM</a:t>
            </a:r>
          </a:p>
        </p:txBody>
      </p:sp>
    </p:spTree>
    <p:extLst>
      <p:ext uri="{BB962C8B-B14F-4D97-AF65-F5344CB8AC3E}">
        <p14:creationId xmlns:p14="http://schemas.microsoft.com/office/powerpoint/2010/main" val="763300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180"/>
          <p:cNvSpPr/>
          <p:nvPr/>
        </p:nvSpPr>
        <p:spPr>
          <a:xfrm>
            <a:off x="642218" y="878541"/>
            <a:ext cx="10907566" cy="815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38100" rIns="38100" bIns="38100">
            <a:spAutoFit/>
          </a:bodyPr>
          <a:lstStyle/>
          <a:p>
            <a:pPr algn="ctr"/>
            <a:r>
              <a:rPr lang="fr-FR" sz="1600" b="1" dirty="0"/>
              <a:t>Arrêté du 25 mai 2016 </a:t>
            </a:r>
          </a:p>
          <a:p>
            <a:pPr algn="ctr"/>
            <a:r>
              <a:rPr lang="fr-FR" sz="1600" b="1" dirty="0"/>
              <a:t>fixant le cadre national de la formation et les modalités conduisant à la délivrance du diplôme national de doctorat</a:t>
            </a:r>
          </a:p>
          <a:p>
            <a:pPr algn="ctr"/>
            <a:r>
              <a:rPr lang="fr-FR" sz="1600" dirty="0">
                <a:solidFill>
                  <a:srgbClr val="FF0000"/>
                </a:solidFill>
              </a:rPr>
              <a:t>Modifié par l’arrêté du 26 août 2022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42218" y="3195154"/>
            <a:ext cx="11196343" cy="28315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D8232A"/>
              </a:buClr>
            </a:pPr>
            <a:r>
              <a:rPr lang="fr-FR" sz="1600" dirty="0"/>
              <a:t>Art. 3</a:t>
            </a:r>
          </a:p>
          <a:p>
            <a:r>
              <a:rPr lang="fr-FR" sz="1600" dirty="0"/>
              <a:t>Les écoles doctorales</a:t>
            </a:r>
          </a:p>
          <a:p>
            <a:r>
              <a:rPr lang="fr-FR" sz="1600" dirty="0"/>
              <a:t>1° Mettent en œuvre une politique d'admission des doctorants...</a:t>
            </a:r>
          </a:p>
          <a:p>
            <a:r>
              <a:rPr lang="fr-FR" sz="1600" dirty="0"/>
              <a:t>2° Organisent et coordonnent la </a:t>
            </a:r>
            <a:r>
              <a:rPr lang="fr-FR" sz="1600" b="1" dirty="0"/>
              <a:t>formation doctorale</a:t>
            </a:r>
          </a:p>
          <a:p>
            <a:r>
              <a:rPr lang="fr-FR" sz="1600" dirty="0"/>
              <a:t>3° Organisent les </a:t>
            </a:r>
            <a:r>
              <a:rPr lang="fr-FR" sz="1600" b="1" dirty="0"/>
              <a:t>échanges scientifiques </a:t>
            </a:r>
            <a:r>
              <a:rPr lang="fr-FR" sz="1600" dirty="0"/>
              <a:t>entre doctorants et avec la communauté scientifique ; proposent aux doctorants des activités de formation favorisant l'</a:t>
            </a:r>
            <a:r>
              <a:rPr lang="fr-FR" sz="1600" b="1" dirty="0"/>
              <a:t>interdisciplinarité</a:t>
            </a:r>
            <a:r>
              <a:rPr lang="fr-FR" sz="1600" dirty="0"/>
              <a:t> et l'acquisition d'une culture scientifique élargie...</a:t>
            </a:r>
          </a:p>
          <a:p>
            <a:r>
              <a:rPr lang="fr-FR" sz="1600" dirty="0"/>
              <a:t>4° Veillent à ce que chaque doctorant reçoive une </a:t>
            </a:r>
            <a:r>
              <a:rPr lang="fr-FR" sz="1600" b="1" dirty="0"/>
              <a:t>formation à l'éthique </a:t>
            </a:r>
            <a:r>
              <a:rPr lang="fr-FR" sz="1600" dirty="0"/>
              <a:t>de la recherche et à l'intégrité scientifique</a:t>
            </a:r>
          </a:p>
          <a:p>
            <a:r>
              <a:rPr lang="fr-FR" sz="1600" dirty="0"/>
              <a:t>5° Sensibilisent les doctorants aux </a:t>
            </a:r>
            <a:r>
              <a:rPr lang="fr-FR" sz="1600" b="1" dirty="0"/>
              <a:t>enjeux de la science ouverte </a:t>
            </a:r>
            <a:r>
              <a:rPr lang="fr-FR" sz="1600" dirty="0"/>
              <a:t>et de la diffusion des travaux de recherche </a:t>
            </a:r>
          </a:p>
          <a:p>
            <a:r>
              <a:rPr lang="fr-FR" sz="1600" dirty="0"/>
              <a:t>6° Assurent une démarche qualité de la formation en mettant notamment en place des </a:t>
            </a:r>
            <a:r>
              <a:rPr lang="fr-FR" sz="1600" b="1" dirty="0"/>
              <a:t>comités de suivi </a:t>
            </a:r>
            <a:r>
              <a:rPr lang="fr-FR" sz="1600" dirty="0"/>
              <a:t>individuel du doctorant...</a:t>
            </a:r>
          </a:p>
          <a:p>
            <a:r>
              <a:rPr lang="fr-FR" sz="1600" dirty="0"/>
              <a:t>7° Définissent et mettent en œuvre des dispositifs d'appui à la poursuite du </a:t>
            </a:r>
            <a:r>
              <a:rPr lang="fr-FR" sz="1600" b="1" dirty="0"/>
              <a:t>parcours professionnel </a:t>
            </a:r>
            <a:r>
              <a:rPr lang="fr-FR" sz="1600" dirty="0"/>
              <a:t>après l'obtention du doctorat... </a:t>
            </a:r>
          </a:p>
          <a:p>
            <a:r>
              <a:rPr lang="fr-FR" sz="1600" dirty="0"/>
              <a:t>8° Contribuent à une </a:t>
            </a:r>
            <a:r>
              <a:rPr lang="fr-FR" sz="1600" b="1" dirty="0"/>
              <a:t>ouverture européenne et internationale</a:t>
            </a:r>
            <a:r>
              <a:rPr lang="fr-FR" sz="1600" dirty="0"/>
              <a:t>...</a:t>
            </a:r>
          </a:p>
        </p:txBody>
      </p:sp>
      <p:sp>
        <p:nvSpPr>
          <p:cNvPr id="7" name="Pentagone 6"/>
          <p:cNvSpPr/>
          <p:nvPr/>
        </p:nvSpPr>
        <p:spPr>
          <a:xfrm>
            <a:off x="642218" y="214301"/>
            <a:ext cx="3749478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La formation doctorale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F3CF42-3204-FB42-A95C-7E80CCE0C483}"/>
              </a:ext>
            </a:extLst>
          </p:cNvPr>
          <p:cNvSpPr txBox="1"/>
          <p:nvPr/>
        </p:nvSpPr>
        <p:spPr>
          <a:xfrm>
            <a:off x="642218" y="1871715"/>
            <a:ext cx="1090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Art. 1</a:t>
            </a:r>
          </a:p>
          <a:p>
            <a:r>
              <a:rPr lang="fr-FR" sz="1600" dirty="0"/>
              <a:t>La formation doctorale est une formation à et par la recherche et une expérience professionnelle de recherche. </a:t>
            </a:r>
          </a:p>
          <a:p>
            <a:r>
              <a:rPr lang="fr-FR" sz="1600" dirty="0"/>
              <a:t>Elle</a:t>
            </a:r>
            <a:r>
              <a:rPr lang="fr-FR" sz="1600" b="1" dirty="0"/>
              <a:t> comprend un travail personnel de recherche</a:t>
            </a:r>
            <a:r>
              <a:rPr lang="fr-FR" sz="1600" dirty="0"/>
              <a:t> réalisé par le doctorant. </a:t>
            </a:r>
          </a:p>
          <a:p>
            <a:r>
              <a:rPr lang="fr-FR" sz="1600" dirty="0"/>
              <a:t>Elle est </a:t>
            </a:r>
            <a:r>
              <a:rPr lang="fr-FR" sz="1600" b="1" dirty="0"/>
              <a:t>complétée par des formations complémentaires </a:t>
            </a:r>
            <a:r>
              <a:rPr lang="fr-FR" sz="1600" dirty="0"/>
              <a:t>validées par l'école doctorale.</a:t>
            </a:r>
          </a:p>
          <a:p>
            <a:r>
              <a:rPr lang="fr-FR" sz="1600" dirty="0"/>
              <a:t>La formation doctorale est organisée au sein des écoles doctorales.</a:t>
            </a:r>
          </a:p>
        </p:txBody>
      </p:sp>
    </p:spTree>
    <p:extLst>
      <p:ext uri="{BB962C8B-B14F-4D97-AF65-F5344CB8AC3E}">
        <p14:creationId xmlns:p14="http://schemas.microsoft.com/office/powerpoint/2010/main" val="2123815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e 1"/>
          <p:cNvSpPr/>
          <p:nvPr/>
        </p:nvSpPr>
        <p:spPr>
          <a:xfrm>
            <a:off x="642218" y="227132"/>
            <a:ext cx="5282064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400" dirty="0"/>
              <a:t>FORMATION DOCTORALE</a:t>
            </a:r>
            <a:endParaRPr lang="fr-FR" sz="2000" dirty="0"/>
          </a:p>
        </p:txBody>
      </p:sp>
      <p:cxnSp>
        <p:nvCxnSpPr>
          <p:cNvPr id="3" name="Connecteur droit 2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21514" y="1726213"/>
            <a:ext cx="10521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</a:pPr>
            <a:r>
              <a:rPr lang="fr-FR" kern="0" dirty="0">
                <a:solidFill>
                  <a:srgbClr val="53585F"/>
                </a:solidFill>
                <a:ea typeface="Arial" charset="0"/>
                <a:cs typeface="Arial" panose="020B0604020202020204" pitchFamily="34" charset="0"/>
              </a:rPr>
              <a:t>Chaque </a:t>
            </a:r>
            <a:r>
              <a:rPr lang="fr-FR" kern="0" dirty="0" err="1">
                <a:solidFill>
                  <a:srgbClr val="53585F"/>
                </a:solidFill>
                <a:ea typeface="Arial" charset="0"/>
                <a:cs typeface="Arial" panose="020B0604020202020204" pitchFamily="34" charset="0"/>
              </a:rPr>
              <a:t>doctorant.e</a:t>
            </a:r>
            <a:r>
              <a:rPr lang="fr-FR" kern="0" dirty="0">
                <a:solidFill>
                  <a:srgbClr val="53585F"/>
                </a:solidFill>
                <a:ea typeface="Arial" charset="0"/>
                <a:cs typeface="Arial" panose="020B0604020202020204" pitchFamily="34" charset="0"/>
              </a:rPr>
              <a:t> doit, au cours des trois premières années, valider un total de </a:t>
            </a:r>
            <a:r>
              <a:rPr lang="fr-FR" b="1" kern="0" dirty="0">
                <a:solidFill>
                  <a:srgbClr val="53585F"/>
                </a:solidFill>
                <a:ea typeface="Arial" charset="0"/>
                <a:cs typeface="Arial" panose="020B0604020202020204" pitchFamily="34" charset="0"/>
              </a:rPr>
              <a:t>180 crédits de formation </a:t>
            </a:r>
            <a:r>
              <a:rPr lang="fr-FR" kern="0" dirty="0">
                <a:solidFill>
                  <a:srgbClr val="53585F"/>
                </a:solidFill>
                <a:ea typeface="Arial" charset="0"/>
                <a:cs typeface="Arial" panose="020B0604020202020204" pitchFamily="34" charset="0"/>
              </a:rPr>
              <a:t>pour les études doctorales :</a:t>
            </a:r>
          </a:p>
        </p:txBody>
      </p:sp>
      <p:sp>
        <p:nvSpPr>
          <p:cNvPr id="5" name="Rectangle 4"/>
          <p:cNvSpPr/>
          <p:nvPr/>
        </p:nvSpPr>
        <p:spPr>
          <a:xfrm>
            <a:off x="321514" y="2901038"/>
            <a:ext cx="76947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lnSpc>
                <a:spcPct val="80000"/>
              </a:lnSpc>
              <a:spcBef>
                <a:spcPts val="1800"/>
              </a:spcBef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b="1" dirty="0">
                <a:solidFill>
                  <a:srgbClr val="FF0000"/>
                </a:solidFill>
              </a:rPr>
              <a:t>150 crédits </a:t>
            </a:r>
            <a:r>
              <a:rPr lang="fr-FR" altLang="fr-FR" dirty="0">
                <a:solidFill>
                  <a:srgbClr val="333333"/>
                </a:solidFill>
              </a:rPr>
              <a:t>pour la </a:t>
            </a:r>
            <a:r>
              <a:rPr lang="fr-FR" altLang="fr-FR" b="1" dirty="0">
                <a:solidFill>
                  <a:srgbClr val="333333"/>
                </a:solidFill>
              </a:rPr>
              <a:t>thèse</a:t>
            </a:r>
            <a:r>
              <a:rPr lang="fr-FR" altLang="fr-FR" dirty="0">
                <a:solidFill>
                  <a:srgbClr val="333333"/>
                </a:solidFill>
              </a:rPr>
              <a:t> (rédaction et soutenance</a:t>
            </a:r>
            <a:r>
              <a:rPr lang="fr-FR" altLang="fr-FR" sz="2000" dirty="0">
                <a:solidFill>
                  <a:srgbClr val="333333"/>
                </a:solidFill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321514" y="3432268"/>
            <a:ext cx="9540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FF0000"/>
                </a:solidFill>
              </a:rPr>
              <a:t>10 crédits </a:t>
            </a:r>
            <a:r>
              <a:rPr lang="fr-FR" dirty="0"/>
              <a:t>pour la </a:t>
            </a:r>
            <a:r>
              <a:rPr lang="fr-FR" b="1" dirty="0"/>
              <a:t>formation transversale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321514" y="4431296"/>
            <a:ext cx="83957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FF0000"/>
                </a:solidFill>
              </a:rPr>
              <a:t>08 crédits </a:t>
            </a:r>
            <a:r>
              <a:rPr lang="fr-FR" dirty="0"/>
              <a:t>pour la </a:t>
            </a:r>
            <a:r>
              <a:rPr lang="fr-FR" b="1" dirty="0"/>
              <a:t>production et </a:t>
            </a:r>
            <a:r>
              <a:rPr lang="fr-FR" b="1"/>
              <a:t>diffusion scientifiques</a:t>
            </a:r>
            <a:endParaRPr lang="fr-FR" b="1" dirty="0"/>
          </a:p>
        </p:txBody>
      </p:sp>
      <p:sp>
        <p:nvSpPr>
          <p:cNvPr id="14" name="Rectangle 13"/>
          <p:cNvSpPr/>
          <p:nvPr/>
        </p:nvSpPr>
        <p:spPr>
          <a:xfrm>
            <a:off x="321514" y="3888388"/>
            <a:ext cx="5911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FF0000"/>
                </a:solidFill>
              </a:rPr>
              <a:t>12 </a:t>
            </a:r>
            <a:r>
              <a:rPr lang="fr-FR" b="1" dirty="0">
                <a:solidFill>
                  <a:srgbClr val="FF0000"/>
                </a:solidFill>
              </a:rPr>
              <a:t>crédits </a:t>
            </a:r>
            <a:r>
              <a:rPr lang="fr-FR" dirty="0"/>
              <a:t>pour la </a:t>
            </a:r>
            <a:r>
              <a:rPr lang="fr-FR" b="1" dirty="0"/>
              <a:t>formation scientifique</a:t>
            </a:r>
          </a:p>
        </p:txBody>
      </p:sp>
      <p:sp>
        <p:nvSpPr>
          <p:cNvPr id="8" name="Rectangle 7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752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entagone 8"/>
          <p:cNvSpPr/>
          <p:nvPr/>
        </p:nvSpPr>
        <p:spPr>
          <a:xfrm>
            <a:off x="642217" y="227132"/>
            <a:ext cx="6402527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SERVICE COMMUN DE DOCUMENTATION (SCD)</a:t>
            </a:r>
          </a:p>
        </p:txBody>
      </p:sp>
      <p:sp>
        <p:nvSpPr>
          <p:cNvPr id="2" name="Rectangle 1"/>
          <p:cNvSpPr/>
          <p:nvPr/>
        </p:nvSpPr>
        <p:spPr>
          <a:xfrm>
            <a:off x="642217" y="1325175"/>
            <a:ext cx="83729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Le Service commun de la documentation de l’Université Paris Nanterre est composé : </a:t>
            </a:r>
          </a:p>
          <a:p>
            <a:endParaRPr lang="fr-F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d’une très grande Bibliothèque Universitaire,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de quatre bibliothèques intégrées,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de dix bibliothèques associées.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642217" y="3296992"/>
            <a:ext cx="8836634" cy="3337839"/>
            <a:chOff x="642217" y="3296992"/>
            <a:chExt cx="7912100" cy="3337839"/>
          </a:xfrm>
        </p:grpSpPr>
        <p:sp>
          <p:nvSpPr>
            <p:cNvPr id="10" name="ZoneTexte 9"/>
            <p:cNvSpPr txBox="1"/>
            <p:nvPr/>
          </p:nvSpPr>
          <p:spPr>
            <a:xfrm>
              <a:off x="642217" y="3772509"/>
              <a:ext cx="791210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consulter et emprunter des documents,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Prêt interbibliothèques, 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déposer sa thèse,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dirty="0"/>
                <a:t>de se perfectionner dans l’utilisation des ressources offertes par la bibliothèque.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Utiliser les ressources documentaires du SCD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Utiliser les logiciels de bureautique et les outils web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r>
                <a:rPr lang="fr-FR" dirty="0"/>
                <a:t>Bénéficier d'une aide personnalisée</a:t>
              </a:r>
            </a:p>
            <a:p>
              <a:pPr marL="540000" indent="-285750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540000" indent="-285750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2540250" lvl="5"/>
              <a:r>
                <a:rPr lang="fr-FR" b="1" dirty="0"/>
                <a:t>Site internet : </a:t>
              </a:r>
              <a:r>
                <a:rPr lang="fr-FR" b="1" dirty="0">
                  <a:hlinkClick r:id="rId2"/>
                </a:rPr>
                <a:t>http://scd.parisnanterre.fr/</a:t>
              </a:r>
              <a:endParaRPr lang="fr-FR" b="1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642217" y="3296992"/>
              <a:ext cx="429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Le SCD permet 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19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39"/>
          <p:cNvGrpSpPr/>
          <p:nvPr/>
        </p:nvGrpSpPr>
        <p:grpSpPr>
          <a:xfrm>
            <a:off x="636216" y="2474565"/>
            <a:ext cx="10711582" cy="468000"/>
            <a:chOff x="642218" y="2049923"/>
            <a:chExt cx="10711582" cy="468000"/>
          </a:xfrm>
        </p:grpSpPr>
        <p:grpSp>
          <p:nvGrpSpPr>
            <p:cNvPr id="5" name="Groupe 4"/>
            <p:cNvGrpSpPr/>
            <p:nvPr/>
          </p:nvGrpSpPr>
          <p:grpSpPr>
            <a:xfrm>
              <a:off x="642218" y="2049923"/>
              <a:ext cx="468000" cy="468000"/>
              <a:chOff x="7658100" y="2098118"/>
              <a:chExt cx="468000" cy="468000"/>
            </a:xfrm>
          </p:grpSpPr>
          <p:sp>
            <p:nvSpPr>
              <p:cNvPr id="7" name="Rectangle 6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100" y="2117070"/>
              <a:ext cx="333705" cy="333705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1407886" y="2099256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Appui à l’activité de recherche  </a:t>
              </a:r>
              <a:r>
                <a:rPr lang="fr-FR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des doctorants</a:t>
              </a: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643152" y="3167086"/>
            <a:ext cx="10711582" cy="695664"/>
            <a:chOff x="642218" y="2742200"/>
            <a:chExt cx="10711582" cy="695664"/>
          </a:xfrm>
        </p:grpSpPr>
        <p:grpSp>
          <p:nvGrpSpPr>
            <p:cNvPr id="12" name="Groupe 11"/>
            <p:cNvGrpSpPr/>
            <p:nvPr/>
          </p:nvGrpSpPr>
          <p:grpSpPr>
            <a:xfrm>
              <a:off x="642218" y="2742200"/>
              <a:ext cx="468000" cy="468000"/>
              <a:chOff x="7658100" y="2098118"/>
              <a:chExt cx="468000" cy="468000"/>
            </a:xfrm>
          </p:grpSpPr>
          <p:sp>
            <p:nvSpPr>
              <p:cNvPr id="13" name="Rectangle 12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6" name="ZoneTexte 15"/>
            <p:cNvSpPr txBox="1"/>
            <p:nvPr/>
          </p:nvSpPr>
          <p:spPr>
            <a:xfrm>
              <a:off x="1407886" y="2791533"/>
              <a:ext cx="9945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Organisation de la campagne des contrats doctoraux</a:t>
              </a:r>
            </a:p>
            <a:p>
              <a:endParaRPr lang="fr-FR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2813625"/>
              <a:ext cx="325148" cy="325148"/>
            </a:xfrm>
            <a:prstGeom prst="rect">
              <a:avLst/>
            </a:prstGeom>
          </p:spPr>
        </p:pic>
      </p:grpSp>
      <p:grpSp>
        <p:nvGrpSpPr>
          <p:cNvPr id="15" name="Groupe 14"/>
          <p:cNvGrpSpPr/>
          <p:nvPr/>
        </p:nvGrpSpPr>
        <p:grpSpPr>
          <a:xfrm>
            <a:off x="637855" y="3915411"/>
            <a:ext cx="10711582" cy="695664"/>
            <a:chOff x="642218" y="3474191"/>
            <a:chExt cx="10711582" cy="695664"/>
          </a:xfrm>
        </p:grpSpPr>
        <p:grpSp>
          <p:nvGrpSpPr>
            <p:cNvPr id="18" name="Groupe 17"/>
            <p:cNvGrpSpPr/>
            <p:nvPr/>
          </p:nvGrpSpPr>
          <p:grpSpPr>
            <a:xfrm>
              <a:off x="642218" y="3474191"/>
              <a:ext cx="468000" cy="468000"/>
              <a:chOff x="7658100" y="2098118"/>
              <a:chExt cx="468000" cy="468000"/>
            </a:xfrm>
          </p:grpSpPr>
          <p:sp>
            <p:nvSpPr>
              <p:cNvPr id="19" name="Rectangle 18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" name="ZoneTexte 20"/>
            <p:cNvSpPr txBox="1"/>
            <p:nvPr/>
          </p:nvSpPr>
          <p:spPr>
            <a:xfrm>
              <a:off x="1407886" y="3523524"/>
              <a:ext cx="9945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Organisation des soutenances de thèse</a:t>
              </a:r>
            </a:p>
            <a:p>
              <a:endParaRPr lang="fr-FR" dirty="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3523524"/>
              <a:ext cx="325148" cy="325148"/>
            </a:xfrm>
            <a:prstGeom prst="rect">
              <a:avLst/>
            </a:prstGeom>
          </p:spPr>
        </p:pic>
      </p:grpSp>
      <p:grpSp>
        <p:nvGrpSpPr>
          <p:cNvPr id="10" name="Groupe 9"/>
          <p:cNvGrpSpPr/>
          <p:nvPr/>
        </p:nvGrpSpPr>
        <p:grpSpPr>
          <a:xfrm>
            <a:off x="637885" y="4635173"/>
            <a:ext cx="10711582" cy="468000"/>
            <a:chOff x="642218" y="4198641"/>
            <a:chExt cx="10711582" cy="468000"/>
          </a:xfrm>
        </p:grpSpPr>
        <p:grpSp>
          <p:nvGrpSpPr>
            <p:cNvPr id="24" name="Groupe 23"/>
            <p:cNvGrpSpPr/>
            <p:nvPr/>
          </p:nvGrpSpPr>
          <p:grpSpPr>
            <a:xfrm>
              <a:off x="642218" y="4198641"/>
              <a:ext cx="468000" cy="468000"/>
              <a:chOff x="7658100" y="2098118"/>
              <a:chExt cx="468000" cy="468000"/>
            </a:xfrm>
          </p:grpSpPr>
          <p:sp>
            <p:nvSpPr>
              <p:cNvPr id="25" name="Rectangle 24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7" name="ZoneTexte 26"/>
            <p:cNvSpPr txBox="1"/>
            <p:nvPr/>
          </p:nvSpPr>
          <p:spPr>
            <a:xfrm>
              <a:off x="1407886" y="4247974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Formation </a:t>
              </a:r>
              <a:r>
                <a:rPr lang="fr-FR" dirty="0">
                  <a:solidFill>
                    <a:prstClr val="black"/>
                  </a:solidFill>
                </a:rPr>
                <a:t>des doctorants</a:t>
              </a:r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48" y="4247974"/>
              <a:ext cx="333705" cy="333705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/>
        </p:nvGrpSpPr>
        <p:grpSpPr>
          <a:xfrm>
            <a:off x="645697" y="1794189"/>
            <a:ext cx="10693787" cy="470018"/>
            <a:chOff x="593509" y="1464041"/>
            <a:chExt cx="10693787" cy="470018"/>
          </a:xfrm>
        </p:grpSpPr>
        <p:grpSp>
          <p:nvGrpSpPr>
            <p:cNvPr id="30" name="Groupe 29"/>
            <p:cNvGrpSpPr/>
            <p:nvPr/>
          </p:nvGrpSpPr>
          <p:grpSpPr>
            <a:xfrm>
              <a:off x="593509" y="1466059"/>
              <a:ext cx="508601" cy="468000"/>
              <a:chOff x="7609391" y="-1319057"/>
              <a:chExt cx="508601" cy="468000"/>
            </a:xfrm>
          </p:grpSpPr>
          <p:sp>
            <p:nvSpPr>
              <p:cNvPr id="31" name="Rectangle 30"/>
              <p:cNvSpPr/>
              <p:nvPr/>
            </p:nvSpPr>
            <p:spPr>
              <a:xfrm rot="20288662">
                <a:off x="7609391" y="-1284473"/>
                <a:ext cx="508601" cy="351374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7631483" y="-1319057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3" name="ZoneTexte 32"/>
            <p:cNvSpPr txBox="1"/>
            <p:nvPr/>
          </p:nvSpPr>
          <p:spPr>
            <a:xfrm>
              <a:off x="1341382" y="1498288"/>
              <a:ext cx="9945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Comité de suivi </a:t>
              </a:r>
              <a:r>
                <a:rPr lang="fr-FR" dirty="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des doctorants</a:t>
              </a:r>
            </a:p>
          </p:txBody>
        </p:sp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29" y="1464041"/>
              <a:ext cx="444162" cy="444162"/>
            </a:xfrm>
            <a:prstGeom prst="rect">
              <a:avLst/>
            </a:prstGeom>
          </p:spPr>
        </p:pic>
      </p:grpSp>
      <p:sp>
        <p:nvSpPr>
          <p:cNvPr id="39" name="Pentagone 38"/>
          <p:cNvSpPr/>
          <p:nvPr/>
        </p:nvSpPr>
        <p:spPr>
          <a:xfrm>
            <a:off x="642218" y="283950"/>
            <a:ext cx="4805545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white"/>
                </a:solidFill>
              </a:rPr>
              <a:t>MISSIONS DE L’ECOLE DOCTORALE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44" y="3143893"/>
            <a:ext cx="325148" cy="325148"/>
          </a:xfrm>
          <a:prstGeom prst="rect">
            <a:avLst/>
          </a:prstGeom>
        </p:spPr>
      </p:pic>
      <p:grpSp>
        <p:nvGrpSpPr>
          <p:cNvPr id="36" name="Groupe 35"/>
          <p:cNvGrpSpPr/>
          <p:nvPr/>
        </p:nvGrpSpPr>
        <p:grpSpPr>
          <a:xfrm>
            <a:off x="667789" y="1019040"/>
            <a:ext cx="10554501" cy="646331"/>
            <a:chOff x="642217" y="4154302"/>
            <a:chExt cx="10554501" cy="646331"/>
          </a:xfrm>
        </p:grpSpPr>
        <p:grpSp>
          <p:nvGrpSpPr>
            <p:cNvPr id="37" name="Groupe 36"/>
            <p:cNvGrpSpPr/>
            <p:nvPr/>
          </p:nvGrpSpPr>
          <p:grpSpPr>
            <a:xfrm>
              <a:off x="642217" y="4198641"/>
              <a:ext cx="468001" cy="477095"/>
              <a:chOff x="7658099" y="2098118"/>
              <a:chExt cx="468001" cy="477095"/>
            </a:xfrm>
          </p:grpSpPr>
          <p:sp>
            <p:nvSpPr>
              <p:cNvPr id="43" name="Rectangle 42"/>
              <p:cNvSpPr/>
              <p:nvPr/>
            </p:nvSpPr>
            <p:spPr>
              <a:xfrm rot="20288662">
                <a:off x="7658099" y="2107213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8" name="ZoneTexte 37"/>
            <p:cNvSpPr txBox="1"/>
            <p:nvPr/>
          </p:nvSpPr>
          <p:spPr>
            <a:xfrm>
              <a:off x="1383248" y="4154302"/>
              <a:ext cx="98134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232A"/>
                  </a:solidFill>
                </a:rPr>
                <a:t>Gestion administrative des doctorants : </a:t>
              </a:r>
              <a:r>
                <a:rPr lang="fr-FR" dirty="0">
                  <a:solidFill>
                    <a:prstClr val="black"/>
                  </a:solidFill>
                </a:rPr>
                <a:t>inscriptions et réinscriptions (ADUM, APOGEE), mise en place des codirections, questions diverses </a:t>
              </a:r>
            </a:p>
          </p:txBody>
        </p:sp>
        <p:pic>
          <p:nvPicPr>
            <p:cNvPr id="41" name="Image 4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936" y="4266751"/>
              <a:ext cx="333705" cy="333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8097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entagone 24"/>
          <p:cNvSpPr/>
          <p:nvPr/>
        </p:nvSpPr>
        <p:spPr>
          <a:xfrm>
            <a:off x="571925" y="208110"/>
            <a:ext cx="3311534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PARCOURS DOCTORAL</a:t>
            </a:r>
            <a:endParaRPr lang="en-US" sz="2400" dirty="0">
              <a:solidFill>
                <a:prstClr val="white"/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571925" y="70834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/>
          <p:cNvGrpSpPr/>
          <p:nvPr/>
        </p:nvGrpSpPr>
        <p:grpSpPr>
          <a:xfrm>
            <a:off x="1257872" y="1017413"/>
            <a:ext cx="3643952" cy="4779312"/>
            <a:chOff x="1257872" y="1017413"/>
            <a:chExt cx="3643952" cy="4779312"/>
          </a:xfrm>
        </p:grpSpPr>
        <p:sp>
          <p:nvSpPr>
            <p:cNvPr id="3" name="Rectangle 2"/>
            <p:cNvSpPr/>
            <p:nvPr/>
          </p:nvSpPr>
          <p:spPr>
            <a:xfrm>
              <a:off x="1945848" y="1678080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1</a:t>
              </a:r>
              <a:r>
                <a:rPr lang="fr-FR" sz="2000" b="1" baseline="30000" dirty="0"/>
                <a:t>ère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12" name="Triangle isocèle 11"/>
            <p:cNvSpPr/>
            <p:nvPr/>
          </p:nvSpPr>
          <p:spPr>
            <a:xfrm rot="5400000">
              <a:off x="2854022" y="2683006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riangle isocèle 14"/>
            <p:cNvSpPr/>
            <p:nvPr/>
          </p:nvSpPr>
          <p:spPr>
            <a:xfrm rot="5400000">
              <a:off x="2854022" y="3369903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945848" y="5436725"/>
              <a:ext cx="2268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4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ANNÉE</a:t>
              </a:r>
              <a:endParaRPr lang="en-US" sz="2000" b="1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45848" y="2230098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2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945848" y="3522052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3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1639848" y="2677552"/>
              <a:ext cx="2880000" cy="282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Après avis du comité de suivi</a:t>
              </a: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375100" y="4030373"/>
              <a:ext cx="340949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Avec demande de dérogation</a:t>
              </a:r>
            </a:p>
            <a:p>
              <a:pPr algn="ctr"/>
              <a:r>
                <a:rPr lang="fr-FR" dirty="0"/>
                <a:t>Après avis du comité de suivi</a:t>
              </a:r>
            </a:p>
            <a:p>
              <a:pPr algn="ctr"/>
              <a:r>
                <a:rPr lang="fr-FR" dirty="0"/>
                <a:t>Après validation des ECTS</a:t>
              </a:r>
            </a:p>
          </p:txBody>
        </p:sp>
        <p:sp>
          <p:nvSpPr>
            <p:cNvPr id="11" name="Flèche vers le bas 10"/>
            <p:cNvSpPr/>
            <p:nvPr/>
          </p:nvSpPr>
          <p:spPr>
            <a:xfrm>
              <a:off x="2899848" y="4987196"/>
              <a:ext cx="360000" cy="349964"/>
            </a:xfrm>
            <a:prstGeom prst="down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Flèche vers le bas 89"/>
            <p:cNvSpPr/>
            <p:nvPr/>
          </p:nvSpPr>
          <p:spPr>
            <a:xfrm>
              <a:off x="2899848" y="3065362"/>
              <a:ext cx="360000" cy="349964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1257872" y="1017413"/>
              <a:ext cx="3643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Thèse préparée à temps plein</a:t>
              </a: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7290176" y="1017413"/>
            <a:ext cx="3643952" cy="4779312"/>
            <a:chOff x="7290176" y="1017413"/>
            <a:chExt cx="3643952" cy="4779312"/>
          </a:xfrm>
        </p:grpSpPr>
        <p:sp>
          <p:nvSpPr>
            <p:cNvPr id="78" name="Rectangle 77"/>
            <p:cNvSpPr/>
            <p:nvPr/>
          </p:nvSpPr>
          <p:spPr>
            <a:xfrm>
              <a:off x="7978152" y="1678080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1</a:t>
              </a:r>
              <a:r>
                <a:rPr lang="fr-FR" sz="2000" b="1" baseline="30000" dirty="0"/>
                <a:t>ère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79" name="Triangle isocèle 78"/>
            <p:cNvSpPr/>
            <p:nvPr/>
          </p:nvSpPr>
          <p:spPr>
            <a:xfrm rot="5400000">
              <a:off x="8886326" y="2683006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riangle isocèle 79"/>
            <p:cNvSpPr/>
            <p:nvPr/>
          </p:nvSpPr>
          <p:spPr>
            <a:xfrm rot="5400000">
              <a:off x="8886326" y="3334478"/>
              <a:ext cx="451653" cy="27155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7978152" y="5436725"/>
              <a:ext cx="2268000" cy="3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7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ANNÉE</a:t>
              </a:r>
              <a:endParaRPr lang="en-US" sz="2000" b="1" dirty="0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7978152" y="2230098"/>
              <a:ext cx="2268000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2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807122" y="3522052"/>
              <a:ext cx="2610061" cy="360000"/>
            </a:xfrm>
            <a:prstGeom prst="rect">
              <a:avLst/>
            </a:prstGeom>
            <a:solidFill>
              <a:srgbClr val="73C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/>
                <a:t>3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/4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/5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/6</a:t>
              </a:r>
              <a:r>
                <a:rPr lang="fr-FR" sz="2000" b="1" baseline="30000" dirty="0"/>
                <a:t>e</a:t>
              </a:r>
              <a:r>
                <a:rPr lang="fr-FR" sz="2000" b="1" dirty="0"/>
                <a:t> ANNEE</a:t>
              </a:r>
              <a:endParaRPr lang="en-US" sz="2000" b="1" dirty="0"/>
            </a:p>
          </p:txBody>
        </p:sp>
        <p:sp>
          <p:nvSpPr>
            <p:cNvPr id="85" name="ZoneTexte 84"/>
            <p:cNvSpPr txBox="1"/>
            <p:nvPr/>
          </p:nvSpPr>
          <p:spPr>
            <a:xfrm>
              <a:off x="7672152" y="2677552"/>
              <a:ext cx="2880000" cy="2824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Après avis du comité de suivi</a:t>
              </a:r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7643160" y="4028329"/>
              <a:ext cx="29379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dirty="0"/>
                <a:t>Avec demande de dérogation</a:t>
              </a:r>
            </a:p>
            <a:p>
              <a:pPr algn="ctr"/>
              <a:r>
                <a:rPr lang="fr-FR" dirty="0"/>
                <a:t>Après avis du comité de suivi</a:t>
              </a:r>
            </a:p>
            <a:p>
              <a:pPr algn="ctr"/>
              <a:r>
                <a:rPr lang="fr-FR" dirty="0"/>
                <a:t>Après validation des ECTS</a:t>
              </a:r>
            </a:p>
          </p:txBody>
        </p:sp>
        <p:sp>
          <p:nvSpPr>
            <p:cNvPr id="87" name="Flèche vers le bas 86"/>
            <p:cNvSpPr/>
            <p:nvPr/>
          </p:nvSpPr>
          <p:spPr>
            <a:xfrm>
              <a:off x="8932152" y="4987196"/>
              <a:ext cx="360000" cy="349964"/>
            </a:xfrm>
            <a:prstGeom prst="downArrow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Flèche vers le bas 90"/>
            <p:cNvSpPr/>
            <p:nvPr/>
          </p:nvSpPr>
          <p:spPr>
            <a:xfrm>
              <a:off x="8932152" y="3065362"/>
              <a:ext cx="360000" cy="349964"/>
            </a:xfrm>
            <a:prstGeom prst="down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ZoneTexte 91"/>
            <p:cNvSpPr txBox="1"/>
            <p:nvPr/>
          </p:nvSpPr>
          <p:spPr>
            <a:xfrm>
              <a:off x="7290176" y="1017413"/>
              <a:ext cx="3643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Thèse préparée à temps partiel</a:t>
              </a: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4280739" y="5858255"/>
            <a:ext cx="3630523" cy="854862"/>
            <a:chOff x="4280739" y="5858255"/>
            <a:chExt cx="3630523" cy="854862"/>
          </a:xfrm>
        </p:grpSpPr>
        <p:sp>
          <p:nvSpPr>
            <p:cNvPr id="89" name="ZoneTexte 88"/>
            <p:cNvSpPr txBox="1"/>
            <p:nvPr/>
          </p:nvSpPr>
          <p:spPr>
            <a:xfrm>
              <a:off x="4280739" y="6313006"/>
              <a:ext cx="3630523" cy="400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D8232A"/>
                  </a:solidFill>
                </a:rPr>
                <a:t>PAS D’INSCRIPTION AU DELÀ</a:t>
              </a:r>
              <a:endParaRPr lang="en-US" sz="2000" b="1" dirty="0">
                <a:solidFill>
                  <a:srgbClr val="D8232A"/>
                </a:solidFill>
              </a:endParaRPr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2371" y="5858255"/>
              <a:ext cx="387259" cy="387259"/>
            </a:xfrm>
            <a:prstGeom prst="rect">
              <a:avLst/>
            </a:prstGeom>
          </p:spPr>
        </p:pic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FB24671-53B9-7F9A-676D-47BCB1382821}"/>
              </a:ext>
            </a:extLst>
          </p:cNvPr>
          <p:cNvSpPr txBox="1"/>
          <p:nvPr/>
        </p:nvSpPr>
        <p:spPr>
          <a:xfrm>
            <a:off x="4079358" y="538952"/>
            <a:ext cx="364602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Doctorat : Niveau Bac </a:t>
            </a:r>
            <a:r>
              <a:rPr lang="fr-FR" b="1" dirty="0">
                <a:solidFill>
                  <a:srgbClr val="FF0000"/>
                </a:solidFill>
              </a:rPr>
              <a:t>+8 </a:t>
            </a:r>
          </a:p>
        </p:txBody>
      </p:sp>
    </p:spTree>
    <p:extLst>
      <p:ext uri="{BB962C8B-B14F-4D97-AF65-F5344CB8AC3E}">
        <p14:creationId xmlns:p14="http://schemas.microsoft.com/office/powerpoint/2010/main" val="178557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6892" y="6011913"/>
            <a:ext cx="1371823" cy="29244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" name="Shape 182"/>
          <p:cNvSpPr/>
          <p:nvPr/>
        </p:nvSpPr>
        <p:spPr>
          <a:xfrm>
            <a:off x="2133754" y="2571750"/>
            <a:ext cx="6062579" cy="3202998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35719" tIns="35719" rIns="35719" bIns="35719" numCol="2" spcCol="431116"/>
          <a:lstStyle/>
          <a:p>
            <a:pPr algn="just" hangingPunct="0"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195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sp>
        <p:nvSpPr>
          <p:cNvPr id="8" name="Pentagone 7"/>
          <p:cNvSpPr/>
          <p:nvPr/>
        </p:nvSpPr>
        <p:spPr>
          <a:xfrm>
            <a:off x="642217" y="227132"/>
            <a:ext cx="6222222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Comités de suivi</a:t>
            </a:r>
          </a:p>
        </p:txBody>
      </p:sp>
      <p:sp>
        <p:nvSpPr>
          <p:cNvPr id="9" name="Rectangle 8"/>
          <p:cNvSpPr/>
          <p:nvPr/>
        </p:nvSpPr>
        <p:spPr>
          <a:xfrm>
            <a:off x="437883" y="1253389"/>
            <a:ext cx="11423559" cy="6268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En application du l’arrêté du 25 mai 2016, modifié par l’arrêté du 26 août 2022, art. 13, les </a:t>
            </a:r>
            <a:r>
              <a:rPr lang="fr-FR" sz="2000" dirty="0" err="1"/>
              <a:t>doctorant.e.s</a:t>
            </a:r>
            <a:r>
              <a:rPr lang="fr-FR" sz="2000" dirty="0"/>
              <a:t> doivent, chaque année, avant l’inscription en </a:t>
            </a:r>
            <a:r>
              <a:rPr lang="fr-FR" sz="2000" dirty="0">
                <a:solidFill>
                  <a:srgbClr val="FF0000"/>
                </a:solidFill>
              </a:rPr>
              <a:t>2</a:t>
            </a:r>
            <a:r>
              <a:rPr lang="fr-FR" sz="2000" baseline="30000" dirty="0">
                <a:solidFill>
                  <a:srgbClr val="FF0000"/>
                </a:solidFill>
              </a:rPr>
              <a:t>e</a:t>
            </a:r>
            <a:r>
              <a:rPr lang="fr-FR" sz="2000" dirty="0">
                <a:solidFill>
                  <a:srgbClr val="FF0000"/>
                </a:solidFill>
              </a:rPr>
              <a:t> année (inscrits 2023-2024)</a:t>
            </a:r>
            <a:r>
              <a:rPr lang="fr-FR" sz="2000" dirty="0"/>
              <a:t>, s’entretenir avec un </a:t>
            </a:r>
            <a:r>
              <a:rPr lang="fr-FR" sz="2000" b="1" dirty="0"/>
              <a:t>Comité de suivi </a:t>
            </a:r>
            <a:r>
              <a:rPr lang="fr-FR" sz="2000" dirty="0"/>
              <a:t>individuel. 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b="1" dirty="0"/>
              <a:t>Le CSI </a:t>
            </a:r>
            <a:r>
              <a:rPr lang="fr-FR" sz="2000" dirty="0"/>
              <a:t>assure un accompagnement du/de la </a:t>
            </a:r>
            <a:r>
              <a:rPr lang="fr-FR" sz="2000" dirty="0" err="1"/>
              <a:t>doctorant.e</a:t>
            </a:r>
            <a:r>
              <a:rPr lang="fr-FR" sz="2000" dirty="0"/>
              <a:t> pendant toute la durée du doctorat. Il a pour objectif de l’écouter et de s’assurer de </a:t>
            </a:r>
            <a:r>
              <a:rPr lang="fr-FR" sz="2000" b="1" dirty="0"/>
              <a:t>l’avancement de son travail</a:t>
            </a:r>
            <a:r>
              <a:rPr lang="fr-FR" sz="2000" dirty="0"/>
              <a:t>. 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Le CSI joue un rôle de </a:t>
            </a:r>
            <a:r>
              <a:rPr lang="fr-FR" sz="2000" b="1" dirty="0"/>
              <a:t>prévention des violences </a:t>
            </a:r>
            <a:r>
              <a:rPr lang="fr-FR" sz="2000" dirty="0"/>
              <a:t>et des discriminations.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Chaque comité de suivi est composé au moins d’un membre spécialiste et d’un membre extérieur à la discipline.  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Sa composition devrait rester constante.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b="1" dirty="0"/>
              <a:t>La / le </a:t>
            </a:r>
            <a:r>
              <a:rPr lang="fr-FR" sz="2000" b="1" dirty="0" err="1"/>
              <a:t>doctorant.e</a:t>
            </a:r>
            <a:r>
              <a:rPr lang="fr-FR" sz="2000" b="1" dirty="0"/>
              <a:t> est </a:t>
            </a:r>
            <a:r>
              <a:rPr lang="fr-FR" sz="2000" b="1" dirty="0" err="1"/>
              <a:t>consulté.e</a:t>
            </a:r>
            <a:r>
              <a:rPr lang="fr-FR" sz="2000" b="1" dirty="0"/>
              <a:t> avant sa composition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Entretien en trois étapes : présentation de l’avancement des travaux et discussions, entretien avec le doctorant sans la direction de thèse, entretien avec la direction de thèse sans le doctorant.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000" dirty="0"/>
              <a:t>Le CSI formule des recommandations transmises à l’école doctorale après chaque entretien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fr-FR" sz="2000" dirty="0"/>
          </a:p>
          <a:p>
            <a:pPr algn="just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fr-FR" sz="2000" dirty="0"/>
          </a:p>
          <a:p>
            <a:pPr lvl="0" algn="just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0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6892" y="6011913"/>
            <a:ext cx="1371823" cy="29244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" name="Shape 182"/>
          <p:cNvSpPr/>
          <p:nvPr/>
        </p:nvSpPr>
        <p:spPr>
          <a:xfrm>
            <a:off x="2133754" y="2571750"/>
            <a:ext cx="6062579" cy="3202998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35719" tIns="35719" rIns="35719" bIns="35719" numCol="2" spcCol="431116"/>
          <a:lstStyle/>
          <a:p>
            <a:pPr algn="just" hangingPunct="0"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195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sp>
        <p:nvSpPr>
          <p:cNvPr id="8" name="Pentagone 7"/>
          <p:cNvSpPr/>
          <p:nvPr/>
        </p:nvSpPr>
        <p:spPr>
          <a:xfrm>
            <a:off x="642217" y="227132"/>
            <a:ext cx="6222222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Comités de suivi</a:t>
            </a:r>
          </a:p>
        </p:txBody>
      </p:sp>
      <p:sp>
        <p:nvSpPr>
          <p:cNvPr id="9" name="Rectangle 8"/>
          <p:cNvSpPr/>
          <p:nvPr/>
        </p:nvSpPr>
        <p:spPr>
          <a:xfrm>
            <a:off x="384220" y="1344028"/>
            <a:ext cx="11423559" cy="496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fr-FR" sz="2400" b="1" dirty="0"/>
              <a:t>APRÈS le CSI :</a:t>
            </a:r>
          </a:p>
          <a:p>
            <a:pPr marL="342900" lvl="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fr-FR" sz="2400" dirty="0"/>
          </a:p>
          <a:p>
            <a:pPr marL="342900" lvl="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400" dirty="0"/>
              <a:t>Les recommandations du comité de suivi sont prises en considération par la direction de l’ED</a:t>
            </a:r>
          </a:p>
          <a:p>
            <a:pPr marL="342900" lvl="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400" dirty="0"/>
              <a:t>Mise en place d’une procédure si nécessaire : RDV entre le doctorant et la direction de l’ED et/ou les représentants doctorants ; médiation avec la direction de thèse ; …</a:t>
            </a:r>
          </a:p>
          <a:p>
            <a:pPr marL="342900" lvl="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2400" dirty="0"/>
              <a:t>Le rapport du CSI doit être chargé sur ADUM pour que l’inscription en année N+1 soit possible</a:t>
            </a:r>
          </a:p>
          <a:p>
            <a:pPr marL="342900" indent="-342900" algn="just"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fr-FR" sz="2400" dirty="0"/>
          </a:p>
          <a:p>
            <a:pPr algn="just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fr-FR" sz="2400" dirty="0"/>
          </a:p>
          <a:p>
            <a:pPr lvl="0" algn="just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78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e 1"/>
          <p:cNvSpPr/>
          <p:nvPr/>
        </p:nvSpPr>
        <p:spPr>
          <a:xfrm>
            <a:off x="642217" y="227132"/>
            <a:ext cx="7397913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/>
          </a:p>
        </p:txBody>
      </p:sp>
      <p:sp>
        <p:nvSpPr>
          <p:cNvPr id="8" name="Rectangle 7"/>
          <p:cNvSpPr/>
          <p:nvPr/>
        </p:nvSpPr>
        <p:spPr>
          <a:xfrm>
            <a:off x="642217" y="947057"/>
            <a:ext cx="110163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Une </a:t>
            </a:r>
            <a:r>
              <a:rPr lang="fr-FR" b="1" dirty="0"/>
              <a:t>cellule d'écoute et d’accompagnement des victimes de violences sexistes et sexuelles </a:t>
            </a:r>
            <a:r>
              <a:rPr lang="fr-FR" dirty="0"/>
              <a:t>a été mise en place au sein de l'Université. Cette cellule découle de l'engagement de l'Université Paris Nanterre à promouvoir l'égalité de genre et la lutte contre les violences sexistes et sexuelles au sein de l'Université.</a:t>
            </a:r>
          </a:p>
          <a:p>
            <a:endParaRPr lang="fr-FR" dirty="0"/>
          </a:p>
          <a:p>
            <a:pPr algn="ctr"/>
            <a:r>
              <a:rPr lang="fr-FR" b="1" dirty="0"/>
              <a:t>Vous êtes victime ou témoin de violences sexistes et/ou sexuelles ? Contactez la cellule : </a:t>
            </a:r>
            <a:r>
              <a:rPr lang="fr-FR" b="1" dirty="0">
                <a:hlinkClick r:id="rId2"/>
              </a:rPr>
              <a:t>violences.sexistes.sexuelles@liste.parisnanterre.fr</a:t>
            </a:r>
            <a:endParaRPr lang="fr-FR" b="1" dirty="0">
              <a:effectLst/>
            </a:endParaRPr>
          </a:p>
        </p:txBody>
      </p:sp>
      <p:sp>
        <p:nvSpPr>
          <p:cNvPr id="7" name="Pentagone 6"/>
          <p:cNvSpPr/>
          <p:nvPr/>
        </p:nvSpPr>
        <p:spPr>
          <a:xfrm>
            <a:off x="489817" y="227132"/>
            <a:ext cx="9274669" cy="589297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/>
              <a:t>La lutte contre les violences sexistes et sexuelles à l'Université Paris Nanterre</a:t>
            </a:r>
          </a:p>
        </p:txBody>
      </p:sp>
      <p:pic>
        <p:nvPicPr>
          <p:cNvPr id="5" name="Image 4" descr="Outil Capture d’écran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87" b="90000" l="7692" r="89948">
                        <a14:backgroundMark x1="5944" y1="14574" x2="79108" y2="138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242" y="604504"/>
            <a:ext cx="8346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7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e 2"/>
          <p:cNvSpPr/>
          <p:nvPr/>
        </p:nvSpPr>
        <p:spPr>
          <a:xfrm>
            <a:off x="642217" y="512390"/>
            <a:ext cx="6454042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UNE ÉCOLE DOCTORALE PLURI-DISCIPLINAIRE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458757" y="3697442"/>
            <a:ext cx="547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D8232A"/>
              </a:buClr>
            </a:pPr>
            <a:r>
              <a:rPr lang="fr-FR" sz="2200" b="1" dirty="0">
                <a:solidFill>
                  <a:srgbClr val="D8232A"/>
                </a:solidFill>
              </a:rPr>
              <a:t>S</a:t>
            </a:r>
            <a:r>
              <a:rPr lang="fr-FR" sz="2200" b="1" dirty="0">
                <a:solidFill>
                  <a:srgbClr val="333333"/>
                </a:solidFill>
              </a:rPr>
              <a:t>ciences et </a:t>
            </a:r>
            <a:r>
              <a:rPr lang="fr-FR" sz="2200" b="1" dirty="0">
                <a:solidFill>
                  <a:srgbClr val="D8232A"/>
                </a:solidFill>
              </a:rPr>
              <a:t>T</a:t>
            </a:r>
            <a:r>
              <a:rPr lang="fr-FR" sz="2200" b="1" dirty="0">
                <a:solidFill>
                  <a:srgbClr val="333333"/>
                </a:solidFill>
              </a:rPr>
              <a:t>echnologies </a:t>
            </a:r>
            <a:r>
              <a:rPr lang="fr-FR" sz="2200" b="1" dirty="0">
                <a:solidFill>
                  <a:srgbClr val="D8232A"/>
                </a:solidFill>
              </a:rPr>
              <a:t>(ST)</a:t>
            </a:r>
            <a:endParaRPr lang="en-US" sz="2200" b="1" dirty="0">
              <a:solidFill>
                <a:srgbClr val="333333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24259" y="4203898"/>
            <a:ext cx="54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lnSpc>
                <a:spcPct val="80000"/>
              </a:lnSpc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sz="2000" dirty="0">
                <a:solidFill>
                  <a:srgbClr val="333333"/>
                </a:solidFill>
              </a:rPr>
              <a:t>Mathématiques</a:t>
            </a:r>
          </a:p>
          <a:p>
            <a:pPr marL="285750" lvl="1" indent="-285750">
              <a:lnSpc>
                <a:spcPct val="80000"/>
              </a:lnSpc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sz="2000" dirty="0">
                <a:solidFill>
                  <a:srgbClr val="333333"/>
                </a:solidFill>
              </a:rPr>
              <a:t>Physique</a:t>
            </a:r>
          </a:p>
          <a:p>
            <a:pPr marL="285750" lvl="1" indent="-285750">
              <a:lnSpc>
                <a:spcPct val="80000"/>
              </a:lnSpc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sz="2000" dirty="0">
                <a:solidFill>
                  <a:srgbClr val="333333"/>
                </a:solidFill>
              </a:rPr>
              <a:t>Sciences de l’Ingénieur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458757" y="5177503"/>
            <a:ext cx="66712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D8232A"/>
              </a:buClr>
            </a:pPr>
            <a:r>
              <a:rPr lang="fr-FR" sz="2200" b="1" dirty="0">
                <a:solidFill>
                  <a:srgbClr val="D8232A"/>
                </a:solidFill>
              </a:rPr>
              <a:t>S</a:t>
            </a:r>
            <a:r>
              <a:rPr lang="fr-FR" sz="2200" b="1" dirty="0">
                <a:solidFill>
                  <a:srgbClr val="333333"/>
                </a:solidFill>
              </a:rPr>
              <a:t>ciences du </a:t>
            </a:r>
            <a:r>
              <a:rPr lang="fr-FR" sz="2200" b="1" dirty="0">
                <a:solidFill>
                  <a:srgbClr val="D8232A"/>
                </a:solidFill>
              </a:rPr>
              <a:t>V</a:t>
            </a:r>
            <a:r>
              <a:rPr lang="fr-FR" sz="2200" b="1" dirty="0">
                <a:solidFill>
                  <a:srgbClr val="333333"/>
                </a:solidFill>
              </a:rPr>
              <a:t>ivant et de l’</a:t>
            </a:r>
            <a:r>
              <a:rPr lang="fr-FR" sz="2200" b="1" dirty="0">
                <a:solidFill>
                  <a:srgbClr val="D8232A"/>
                </a:solidFill>
              </a:rPr>
              <a:t>E</a:t>
            </a:r>
            <a:r>
              <a:rPr lang="fr-FR" sz="2200" b="1" dirty="0">
                <a:solidFill>
                  <a:srgbClr val="333333"/>
                </a:solidFill>
              </a:rPr>
              <a:t>nvironnement </a:t>
            </a:r>
            <a:r>
              <a:rPr lang="fr-FR" sz="2200" b="1" dirty="0">
                <a:solidFill>
                  <a:srgbClr val="D8232A"/>
                </a:solidFill>
              </a:rPr>
              <a:t> (SVE)</a:t>
            </a:r>
            <a:endParaRPr lang="en-US" sz="2200" b="1" dirty="0">
              <a:solidFill>
                <a:srgbClr val="333333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58757" y="5684132"/>
            <a:ext cx="66712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lnSpc>
                <a:spcPct val="80000"/>
              </a:lnSpc>
              <a:buClr>
                <a:srgbClr val="D8232A"/>
              </a:buClr>
              <a:buFont typeface="Wingdings" panose="05000000000000000000" pitchFamily="2" charset="2"/>
              <a:buChar char="§"/>
            </a:pPr>
            <a:r>
              <a:rPr lang="fr-FR" altLang="fr-FR" sz="2000" dirty="0">
                <a:solidFill>
                  <a:srgbClr val="333333"/>
                </a:solidFill>
              </a:rPr>
              <a:t>Neurosciences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642217" y="1580550"/>
            <a:ext cx="7705525" cy="1624450"/>
            <a:chOff x="633257" y="1969193"/>
            <a:chExt cx="6297500" cy="1624450"/>
          </a:xfrm>
        </p:grpSpPr>
        <p:sp>
          <p:nvSpPr>
            <p:cNvPr id="9" name="ZoneTexte 8"/>
            <p:cNvSpPr txBox="1"/>
            <p:nvPr/>
          </p:nvSpPr>
          <p:spPr>
            <a:xfrm>
              <a:off x="1458757" y="2106416"/>
              <a:ext cx="5472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D8232A"/>
                </a:buClr>
              </a:pPr>
              <a:r>
                <a:rPr lang="fr-FR" sz="2200" b="1" dirty="0">
                  <a:solidFill>
                    <a:srgbClr val="D8232A"/>
                  </a:solidFill>
                </a:rPr>
                <a:t>S</a:t>
              </a:r>
              <a:r>
                <a:rPr lang="fr-FR" sz="2200" b="1" dirty="0">
                  <a:solidFill>
                    <a:prstClr val="black"/>
                  </a:solidFill>
                </a:rPr>
                <a:t>ciences</a:t>
              </a:r>
              <a:r>
                <a:rPr lang="fr-FR" sz="2200" b="1" dirty="0">
                  <a:solidFill>
                    <a:srgbClr val="D8232A"/>
                  </a:solidFill>
                </a:rPr>
                <a:t> H</a:t>
              </a:r>
              <a:r>
                <a:rPr lang="fr-FR" sz="2200" b="1" dirty="0">
                  <a:solidFill>
                    <a:prstClr val="black"/>
                  </a:solidFill>
                </a:rPr>
                <a:t>umaines</a:t>
              </a:r>
              <a:r>
                <a:rPr lang="fr-FR" sz="2200" b="1" dirty="0">
                  <a:solidFill>
                    <a:srgbClr val="D8232A"/>
                  </a:solidFill>
                </a:rPr>
                <a:t> </a:t>
              </a:r>
              <a:r>
                <a:rPr lang="fr-FR" sz="2200" b="1" dirty="0">
                  <a:solidFill>
                    <a:prstClr val="black"/>
                  </a:solidFill>
                </a:rPr>
                <a:t>et</a:t>
              </a:r>
              <a:r>
                <a:rPr lang="fr-FR" sz="2200" b="1" dirty="0">
                  <a:solidFill>
                    <a:srgbClr val="D8232A"/>
                  </a:solidFill>
                </a:rPr>
                <a:t> S</a:t>
              </a:r>
              <a:r>
                <a:rPr lang="fr-FR" sz="2200" b="1" dirty="0">
                  <a:solidFill>
                    <a:prstClr val="black"/>
                  </a:solidFill>
                </a:rPr>
                <a:t>ociales</a:t>
              </a:r>
              <a:r>
                <a:rPr lang="fr-FR" sz="2200" b="1" dirty="0">
                  <a:solidFill>
                    <a:srgbClr val="D8232A"/>
                  </a:solidFill>
                </a:rPr>
                <a:t> (SHS)</a:t>
              </a:r>
              <a:endParaRPr lang="en-US" sz="2200" b="1" dirty="0">
                <a:solidFill>
                  <a:srgbClr val="D8232A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58757" y="2516425"/>
              <a:ext cx="54720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1" indent="-285750">
                <a:lnSpc>
                  <a:spcPct val="80000"/>
                </a:lnSpc>
                <a:buClr>
                  <a:srgbClr val="D8232A"/>
                </a:buClr>
                <a:buFont typeface="Wingdings" panose="05000000000000000000" pitchFamily="2" charset="2"/>
                <a:buChar char="§"/>
              </a:pPr>
              <a:r>
                <a:rPr lang="fr-FR" altLang="fr-FR" sz="2000" dirty="0">
                  <a:solidFill>
                    <a:srgbClr val="333333"/>
                  </a:solidFill>
                </a:rPr>
                <a:t>Sciences du langage</a:t>
              </a:r>
            </a:p>
            <a:p>
              <a:pPr marL="285750" lvl="1" indent="-285750">
                <a:lnSpc>
                  <a:spcPct val="80000"/>
                </a:lnSpc>
                <a:buClr>
                  <a:srgbClr val="D8232A"/>
                </a:buClr>
                <a:buFont typeface="Wingdings" panose="05000000000000000000" pitchFamily="2" charset="2"/>
                <a:buChar char="§"/>
              </a:pPr>
              <a:r>
                <a:rPr lang="fr-FR" altLang="fr-FR" sz="2000" dirty="0">
                  <a:solidFill>
                    <a:srgbClr val="333333"/>
                  </a:solidFill>
                </a:rPr>
                <a:t>Psychologie</a:t>
              </a:r>
            </a:p>
            <a:p>
              <a:pPr marL="285750" lvl="1" indent="-285750">
                <a:lnSpc>
                  <a:spcPct val="80000"/>
                </a:lnSpc>
                <a:buClr>
                  <a:srgbClr val="D8232A"/>
                </a:buClr>
                <a:buFont typeface="Wingdings" panose="05000000000000000000" pitchFamily="2" charset="2"/>
                <a:buChar char="§"/>
              </a:pPr>
              <a:r>
                <a:rPr lang="fr-FR" altLang="fr-FR" sz="2000" dirty="0">
                  <a:solidFill>
                    <a:srgbClr val="333333"/>
                  </a:solidFill>
                </a:rPr>
                <a:t>Sciences de l’éducation</a:t>
              </a:r>
            </a:p>
            <a:p>
              <a:pPr marL="285750" lvl="1" indent="-285750">
                <a:lnSpc>
                  <a:spcPct val="80000"/>
                </a:lnSpc>
                <a:buClr>
                  <a:srgbClr val="D8232A"/>
                </a:buClr>
                <a:buFont typeface="Wingdings" panose="05000000000000000000" pitchFamily="2" charset="2"/>
                <a:buChar char="§"/>
              </a:pPr>
              <a:r>
                <a:rPr lang="fr-FR" altLang="fr-FR" sz="2000" dirty="0">
                  <a:solidFill>
                    <a:srgbClr val="333333"/>
                  </a:solidFill>
                </a:rPr>
                <a:t>Philosophie</a:t>
              </a:r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633257" y="1969193"/>
              <a:ext cx="468000" cy="543780"/>
              <a:chOff x="642218" y="1311756"/>
              <a:chExt cx="468000" cy="543780"/>
            </a:xfrm>
          </p:grpSpPr>
          <p:grpSp>
            <p:nvGrpSpPr>
              <p:cNvPr id="26" name="Groupe 25"/>
              <p:cNvGrpSpPr/>
              <p:nvPr/>
            </p:nvGrpSpPr>
            <p:grpSpPr>
              <a:xfrm>
                <a:off x="642218" y="1387536"/>
                <a:ext cx="468000" cy="468000"/>
                <a:chOff x="7658100" y="2098118"/>
                <a:chExt cx="468000" cy="468000"/>
              </a:xfrm>
            </p:grpSpPr>
            <p:sp>
              <p:nvSpPr>
                <p:cNvPr id="28" name="Rectangle 27"/>
                <p:cNvSpPr/>
                <p:nvPr/>
              </p:nvSpPr>
              <p:spPr>
                <a:xfrm rot="20288662">
                  <a:off x="7658100" y="2098118"/>
                  <a:ext cx="468000" cy="468000"/>
                </a:xfrm>
                <a:prstGeom prst="rect">
                  <a:avLst/>
                </a:prstGeom>
                <a:solidFill>
                  <a:srgbClr val="DCDEE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7658100" y="2098118"/>
                  <a:ext cx="468000" cy="468000"/>
                </a:xfrm>
                <a:prstGeom prst="rect">
                  <a:avLst/>
                </a:prstGeom>
                <a:solidFill>
                  <a:srgbClr val="D8232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27" name="Rectangle 26"/>
              <p:cNvSpPr/>
              <p:nvPr/>
            </p:nvSpPr>
            <p:spPr>
              <a:xfrm>
                <a:off x="666866" y="1311756"/>
                <a:ext cx="418704" cy="523220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r>
                  <a:rPr lang="el-GR" sz="2800" dirty="0">
                    <a:solidFill>
                      <a:prstClr val="white"/>
                    </a:solidFill>
                  </a:rPr>
                  <a:t>ϕ</a:t>
                </a:r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6" name="Groupe 15"/>
          <p:cNvGrpSpPr/>
          <p:nvPr/>
        </p:nvGrpSpPr>
        <p:grpSpPr>
          <a:xfrm>
            <a:off x="659993" y="3697442"/>
            <a:ext cx="468000" cy="468000"/>
            <a:chOff x="642218" y="3219110"/>
            <a:chExt cx="468000" cy="468000"/>
          </a:xfrm>
        </p:grpSpPr>
        <p:grpSp>
          <p:nvGrpSpPr>
            <p:cNvPr id="22" name="Groupe 21"/>
            <p:cNvGrpSpPr/>
            <p:nvPr/>
          </p:nvGrpSpPr>
          <p:grpSpPr>
            <a:xfrm>
              <a:off x="642218" y="3219110"/>
              <a:ext cx="468000" cy="468000"/>
              <a:chOff x="7658100" y="2098118"/>
              <a:chExt cx="468000" cy="468000"/>
            </a:xfrm>
          </p:grpSpPr>
          <p:sp>
            <p:nvSpPr>
              <p:cNvPr id="24" name="Rectangle 23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3290536"/>
              <a:ext cx="325148" cy="325148"/>
            </a:xfrm>
            <a:prstGeom prst="rect">
              <a:avLst/>
            </a:prstGeom>
          </p:spPr>
        </p:pic>
      </p:grpSp>
      <p:grpSp>
        <p:nvGrpSpPr>
          <p:cNvPr id="17" name="Groupe 16"/>
          <p:cNvGrpSpPr/>
          <p:nvPr/>
        </p:nvGrpSpPr>
        <p:grpSpPr>
          <a:xfrm>
            <a:off x="672376" y="5153465"/>
            <a:ext cx="468000" cy="468000"/>
            <a:chOff x="642218" y="4599626"/>
            <a:chExt cx="468000" cy="468000"/>
          </a:xfrm>
        </p:grpSpPr>
        <p:grpSp>
          <p:nvGrpSpPr>
            <p:cNvPr id="18" name="Groupe 17"/>
            <p:cNvGrpSpPr/>
            <p:nvPr/>
          </p:nvGrpSpPr>
          <p:grpSpPr>
            <a:xfrm>
              <a:off x="642218" y="4599626"/>
              <a:ext cx="468000" cy="468000"/>
              <a:chOff x="7658100" y="2098118"/>
              <a:chExt cx="468000" cy="468000"/>
            </a:xfrm>
          </p:grpSpPr>
          <p:sp>
            <p:nvSpPr>
              <p:cNvPr id="20" name="Rectangle 19"/>
              <p:cNvSpPr/>
              <p:nvPr/>
            </p:nvSpPr>
            <p:spPr>
              <a:xfrm rot="20288662">
                <a:off x="7658100" y="2098118"/>
                <a:ext cx="468000" cy="468000"/>
              </a:xfrm>
              <a:prstGeom prst="rect">
                <a:avLst/>
              </a:prstGeom>
              <a:solidFill>
                <a:srgbClr val="DCDE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658100" y="2098118"/>
                <a:ext cx="468000" cy="468000"/>
              </a:xfrm>
              <a:prstGeom prst="rect">
                <a:avLst/>
              </a:prstGeom>
              <a:solidFill>
                <a:srgbClr val="D8232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644" y="4671052"/>
              <a:ext cx="325148" cy="325148"/>
            </a:xfrm>
            <a:prstGeom prst="rect">
              <a:avLst/>
            </a:prstGeom>
          </p:spPr>
        </p:pic>
      </p:grp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024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82"/>
          <p:cNvSpPr/>
          <p:nvPr/>
        </p:nvSpPr>
        <p:spPr>
          <a:xfrm>
            <a:off x="2133754" y="2571750"/>
            <a:ext cx="6062579" cy="3202998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35719" tIns="35719" rIns="35719" bIns="35719" numCol="2" spcCol="431116"/>
          <a:lstStyle/>
          <a:p>
            <a:pPr algn="just" hangingPunct="0">
              <a:defRPr sz="1700">
                <a:solidFill>
                  <a:srgbClr val="53585F"/>
                </a:solidFill>
                <a:latin typeface="Averta-Regular"/>
                <a:ea typeface="Averta-Regular"/>
                <a:cs typeface="Averta-Regular"/>
                <a:sym typeface="Averta-Regular"/>
              </a:defRPr>
            </a:pPr>
            <a:endParaRPr sz="1195" kern="0" dirty="0">
              <a:solidFill>
                <a:srgbClr val="53585F"/>
              </a:solidFill>
              <a:ea typeface="Arial" charset="0"/>
              <a:sym typeface="Averta-Regular"/>
            </a:endParaRPr>
          </a:p>
        </p:txBody>
      </p:sp>
      <p:sp>
        <p:nvSpPr>
          <p:cNvPr id="8" name="Pentagone 7"/>
          <p:cNvSpPr/>
          <p:nvPr/>
        </p:nvSpPr>
        <p:spPr>
          <a:xfrm>
            <a:off x="642217" y="227132"/>
            <a:ext cx="6222222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AIDES ACCORDEES PAR L’ECOLE DOCTORALE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1" y="604504"/>
            <a:ext cx="11495682" cy="5852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Soutien financier aux missions et aux publications des doctorants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Déplacement pour recherche (terrain, bibliographique et documentaire)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Déplacement pour participation à une manifestation scientifique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 de colloque par et pour les doctorants ;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Publication (pas de frais de publications dans des revues)</a:t>
            </a:r>
          </a:p>
          <a:p>
            <a:pPr lvl="0" algn="just"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=&gt; Se référer aux règles votées par le conseil de l’ED, disponibles sur le site de l’ED.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Conditions d’attribution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Trois commissions de financement par an.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Envoi des dossiers : 15 janvier – 15 mai – 15 septembre.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complément du financement accordé par l’unité de recherche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 de demande faite </a:t>
            </a:r>
            <a:r>
              <a:rPr lang="fr-FR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posteriori.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/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Personne à contacter : Elodie Ozenne (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e.ozenne@parisnanterre.fr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ET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https://ed-clm.parisnanterre.fr/aides-attribuees-par-l-ed 613050.kjsp?RH=1434034403181&amp;RF=1434034432626</a:t>
            </a:r>
            <a:endParaRPr lang="fr-FR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5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8544612" y="6309216"/>
            <a:ext cx="2743200" cy="1800000"/>
          </a:xfrm>
        </p:spPr>
        <p:txBody>
          <a:bodyPr/>
          <a:lstStyle/>
          <a:p>
            <a:fld id="{4F03BCCE-FB34-C24E-A968-07737AFD9175}" type="slidenum">
              <a:rPr lang="fr-FR" smtClean="0"/>
              <a:t>3</a:t>
            </a:fld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98347" y="4586591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Fonctionnement et dysfonctionnement cognitifs : le âges de la vie 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chemeClr val="tx1"/>
                </a:solidFill>
              </a:rPr>
              <a:t>(</a:t>
            </a:r>
            <a:r>
              <a:rPr lang="fr-FR" altLang="fr-FR" sz="1600" dirty="0" err="1">
                <a:solidFill>
                  <a:schemeClr val="tx1"/>
                </a:solidFill>
              </a:rPr>
              <a:t>Dysco</a:t>
            </a:r>
            <a:r>
              <a:rPr lang="fr-FR" altLang="fr-FR" sz="1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98347" y="2767525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Thermique Interfaces Environnement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 (EA 4415 – LTIE)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657174" y="2767525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Laboratoire Energétique Mécanique Electromagnétisme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 (EA 4416- - LEME)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16001" y="2759724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Clinique, Psychanalyse et Développement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 (EA 4430 – CLIPSYD)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endParaRPr lang="fr-FR" altLang="fr-FR" sz="1600" dirty="0">
              <a:solidFill>
                <a:srgbClr val="333333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374828" y="2759724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Laboratoire Parisien de Psychologie Sociale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 (EA 4386 – LAPPS)</a:t>
            </a:r>
          </a:p>
        </p:txBody>
      </p:sp>
      <p:sp>
        <p:nvSpPr>
          <p:cNvPr id="8" name="Rectangle 7"/>
          <p:cNvSpPr/>
          <p:nvPr/>
        </p:nvSpPr>
        <p:spPr>
          <a:xfrm>
            <a:off x="298347" y="948459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Institut de Recherche et d’Etudes Philosophique</a:t>
            </a:r>
            <a:r>
              <a:rPr lang="fr-FR" altLang="fr-FR" sz="1600" dirty="0">
                <a:solidFill>
                  <a:srgbClr val="333333"/>
                </a:solidFill>
              </a:rPr>
              <a:t> 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(EA 373 – IREPH)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57174" y="948459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Centre de Recherche en Éducation et Formation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 </a:t>
            </a:r>
            <a:r>
              <a:rPr lang="fr-FR" altLang="fr-FR" sz="1600" dirty="0">
                <a:solidFill>
                  <a:srgbClr val="333333"/>
                </a:solidFill>
              </a:rPr>
              <a:t>(EA 1589 – CREF)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733654" y="948459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Centre de recherche sociologie, philosophie et anthropologie politiques 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(EA 3932 – SOPHIAPOL)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74828" y="948459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Laboratoire Ethologie, Cognition Développement 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(EA 3456 – LECD)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16001" y="948459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Modélisation Aléatoire de Paris X 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(EA 3454 – </a:t>
            </a:r>
            <a:r>
              <a:rPr lang="fr-FR" altLang="fr-FR" sz="1600" dirty="0" err="1">
                <a:solidFill>
                  <a:srgbClr val="333333"/>
                </a:solidFill>
              </a:rPr>
              <a:t>Modal’X</a:t>
            </a:r>
            <a:r>
              <a:rPr lang="fr-FR" altLang="fr-FR" sz="1600" dirty="0">
                <a:solidFill>
                  <a:srgbClr val="333333"/>
                </a:solidFill>
              </a:rPr>
              <a:t>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733654" y="2759724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Groupe de recherche sur le handicap, l’accessibilité, et les pratiques éducatives et scolaires 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(EA 7287 – GRHAPES)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662088" y="4586591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Laboratoire interdisciplinaire de Neurosciences, physiologie et psychologie : activité physique et santé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chemeClr val="tx1"/>
                </a:solidFill>
              </a:rPr>
              <a:t>(LINP2)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25829" y="4586591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Modèles linguistiques, Dynamiques des langues, Corpus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 (UMR 7114 – </a:t>
            </a:r>
            <a:r>
              <a:rPr lang="fr-FR" altLang="fr-FR" sz="1600" dirty="0" err="1">
                <a:solidFill>
                  <a:srgbClr val="333333"/>
                </a:solidFill>
              </a:rPr>
              <a:t>MoDyCo</a:t>
            </a:r>
            <a:r>
              <a:rPr lang="fr-FR" altLang="fr-FR" sz="1600" dirty="0">
                <a:solidFill>
                  <a:srgbClr val="333333"/>
                </a:solidFill>
              </a:rPr>
              <a:t>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389571" y="4586591"/>
            <a:ext cx="2160000" cy="180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C00000"/>
                </a:solidFill>
              </a:rPr>
              <a:t>Laboratoire d’études de genre et de sexualité</a:t>
            </a:r>
          </a:p>
          <a:p>
            <a:pPr marL="0" lvl="1">
              <a:spcBef>
                <a:spcPts val="600"/>
              </a:spcBef>
              <a:buClr>
                <a:srgbClr val="D8232A"/>
              </a:buClr>
            </a:pPr>
            <a:r>
              <a:rPr lang="fr-FR" altLang="fr-FR" sz="1600" dirty="0">
                <a:solidFill>
                  <a:srgbClr val="333333"/>
                </a:solidFill>
              </a:rPr>
              <a:t>(UMR 8238 – LEGS)</a:t>
            </a:r>
          </a:p>
        </p:txBody>
      </p:sp>
      <p:sp>
        <p:nvSpPr>
          <p:cNvPr id="35" name="Pentagone 34"/>
          <p:cNvSpPr/>
          <p:nvPr/>
        </p:nvSpPr>
        <p:spPr>
          <a:xfrm>
            <a:off x="439405" y="293331"/>
            <a:ext cx="3857211" cy="396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white"/>
                </a:solidFill>
              </a:rPr>
              <a:t>14 UNITÉS DE RECHERCHE</a:t>
            </a:r>
          </a:p>
        </p:txBody>
      </p:sp>
    </p:spTree>
    <p:extLst>
      <p:ext uri="{BB962C8B-B14F-4D97-AF65-F5344CB8AC3E}">
        <p14:creationId xmlns:p14="http://schemas.microsoft.com/office/powerpoint/2010/main" val="442325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42218" y="1770744"/>
            <a:ext cx="10907565" cy="11176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PRÉSENCE DE DIRECTEURS DE RECHERCHE </a:t>
            </a:r>
            <a:r>
              <a:rPr lang="fr-FR" i="1" dirty="0">
                <a:solidFill>
                  <a:srgbClr val="333333"/>
                </a:solidFill>
              </a:rPr>
              <a:t>(professeurs et maîtres de conférence HDR) </a:t>
            </a:r>
            <a:r>
              <a:rPr lang="fr-FR" b="1" dirty="0">
                <a:solidFill>
                  <a:srgbClr val="333333"/>
                </a:solidFill>
              </a:rPr>
              <a:t>DANS 5 UFR </a:t>
            </a:r>
            <a:r>
              <a:rPr lang="fr-FR" dirty="0">
                <a:solidFill>
                  <a:srgbClr val="333333"/>
                </a:solidFill>
              </a:rPr>
              <a:t>(SPSE, PHILLIA, SITEC/IUT, SEGMI, SSA)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218" y="3211094"/>
            <a:ext cx="10907565" cy="1117600"/>
          </a:xfrm>
          <a:prstGeom prst="rect">
            <a:avLst/>
          </a:prstGeom>
          <a:noFill/>
          <a:ln>
            <a:solidFill>
              <a:srgbClr val="C6C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D8232A"/>
              </a:buClr>
              <a:buFont typeface="Webdings" panose="05030102010509060703" pitchFamily="18" charset="2"/>
              <a:buChar char="4"/>
            </a:pPr>
            <a:r>
              <a:rPr lang="fr-FR" b="1" dirty="0">
                <a:solidFill>
                  <a:srgbClr val="333333"/>
                </a:solidFill>
              </a:rPr>
              <a:t>DES UNITÉS DE RECHERCHE PARTAGÉES ENTRE PLUSIEURS ED </a:t>
            </a:r>
            <a:r>
              <a:rPr lang="fr-FR" i="1" dirty="0">
                <a:solidFill>
                  <a:srgbClr val="333333"/>
                </a:solidFill>
              </a:rPr>
              <a:t>(</a:t>
            </a:r>
            <a:r>
              <a:rPr lang="fr-FR" i="1" dirty="0" err="1">
                <a:solidFill>
                  <a:srgbClr val="333333"/>
                </a:solidFill>
              </a:rPr>
              <a:t>Sophiapol</a:t>
            </a:r>
            <a:r>
              <a:rPr lang="fr-FR" i="1" dirty="0">
                <a:solidFill>
                  <a:srgbClr val="333333"/>
                </a:solidFill>
              </a:rPr>
              <a:t>) </a:t>
            </a:r>
            <a:r>
              <a:rPr lang="fr-FR" b="1" dirty="0">
                <a:solidFill>
                  <a:srgbClr val="333333"/>
                </a:solidFill>
              </a:rPr>
              <a:t>ET ÉTABLISSEMENTS </a:t>
            </a:r>
            <a:r>
              <a:rPr lang="fr-FR" i="1" dirty="0">
                <a:solidFill>
                  <a:srgbClr val="333333"/>
                </a:solidFill>
              </a:rPr>
              <a:t>(Université Paris 8, INS HEA etc.) </a:t>
            </a:r>
            <a:r>
              <a:rPr lang="fr-FR" b="1" dirty="0">
                <a:solidFill>
                  <a:srgbClr val="333333"/>
                </a:solidFill>
              </a:rPr>
              <a:t>+ CNRS</a:t>
            </a:r>
            <a:endParaRPr lang="en-US" dirty="0">
              <a:solidFill>
                <a:srgbClr val="333333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24" y="6019588"/>
            <a:ext cx="988867" cy="65057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/>
          <a:srcRect l="27143" r="27143"/>
          <a:stretch/>
        </p:blipFill>
        <p:spPr>
          <a:xfrm>
            <a:off x="3736457" y="6034496"/>
            <a:ext cx="1072531" cy="620755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754" y="6003935"/>
            <a:ext cx="1010355" cy="68187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6876" y="6037336"/>
            <a:ext cx="612640" cy="615075"/>
          </a:xfrm>
          <a:prstGeom prst="rect">
            <a:avLst/>
          </a:prstGeom>
        </p:spPr>
      </p:pic>
      <p:sp>
        <p:nvSpPr>
          <p:cNvPr id="11" name="Pentagone 10"/>
          <p:cNvSpPr/>
          <p:nvPr/>
        </p:nvSpPr>
        <p:spPr>
          <a:xfrm>
            <a:off x="642218" y="521931"/>
            <a:ext cx="4019934" cy="377372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prstClr val="white"/>
                </a:solidFill>
              </a:rPr>
              <a:t>DES INSERTIONS MULTIPLES</a:t>
            </a:r>
          </a:p>
        </p:txBody>
      </p:sp>
    </p:spTree>
    <p:extLst>
      <p:ext uri="{BB962C8B-B14F-4D97-AF65-F5344CB8AC3E}">
        <p14:creationId xmlns:p14="http://schemas.microsoft.com/office/powerpoint/2010/main" val="1396465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6B53-617A-44FD-81CB-96073F6FAEA5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 rot="21037376">
            <a:off x="4122057" y="1752699"/>
            <a:ext cx="3947886" cy="3200202"/>
          </a:xfrm>
          <a:prstGeom prst="rect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22057" y="1752699"/>
            <a:ext cx="3947886" cy="32002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rgbClr val="DCDE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entagone 5"/>
          <p:cNvSpPr/>
          <p:nvPr/>
        </p:nvSpPr>
        <p:spPr>
          <a:xfrm>
            <a:off x="642218" y="365126"/>
            <a:ext cx="4483574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CONSEIL DE L’ÉCOLE DOCTORALE</a:t>
            </a:r>
            <a:endParaRPr lang="en-US" sz="2400" dirty="0">
              <a:solidFill>
                <a:prstClr val="white"/>
              </a:solidFill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4252343" y="2031984"/>
            <a:ext cx="3687309" cy="2641633"/>
            <a:chOff x="4252343" y="2145491"/>
            <a:chExt cx="3687309" cy="2641633"/>
          </a:xfrm>
        </p:grpSpPr>
        <p:sp>
          <p:nvSpPr>
            <p:cNvPr id="8" name="ZoneTexte 7"/>
            <p:cNvSpPr txBox="1"/>
            <p:nvPr/>
          </p:nvSpPr>
          <p:spPr>
            <a:xfrm>
              <a:off x="4252347" y="2145491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DIRECTEUR </a:t>
              </a:r>
              <a:r>
                <a:rPr lang="fr-FR" sz="2000" dirty="0">
                  <a:solidFill>
                    <a:srgbClr val="333333"/>
                  </a:solidFill>
                </a:rPr>
                <a:t>(1)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4252346" y="2705872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UNITÉS DE RECHERCHE </a:t>
              </a:r>
              <a:r>
                <a:rPr lang="fr-FR" sz="2000" dirty="0">
                  <a:solidFill>
                    <a:srgbClr val="333333"/>
                  </a:solidFill>
                </a:rPr>
                <a:t>(14)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4252345" y="3266253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DRED </a:t>
              </a:r>
              <a:r>
                <a:rPr lang="fr-FR" sz="2000" dirty="0">
                  <a:solidFill>
                    <a:srgbClr val="333333"/>
                  </a:solidFill>
                </a:rPr>
                <a:t>(2)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4252344" y="3826634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ÉLUS DOCTORANTS </a:t>
              </a:r>
              <a:r>
                <a:rPr lang="fr-FR" sz="2000" dirty="0">
                  <a:solidFill>
                    <a:srgbClr val="333333"/>
                  </a:solidFill>
                </a:rPr>
                <a:t>(5)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252343" y="4387014"/>
              <a:ext cx="3687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333333"/>
                  </a:solidFill>
                </a:rPr>
                <a:t>MEMBRES EXTÉRIEURS </a:t>
              </a:r>
              <a:r>
                <a:rPr lang="fr-FR" sz="2000" dirty="0">
                  <a:solidFill>
                    <a:srgbClr val="333333"/>
                  </a:solidFill>
                </a:rPr>
                <a:t>(5)</a:t>
              </a:r>
              <a:endParaRPr lang="en-US" sz="2000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9491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642218" y="1056107"/>
            <a:ext cx="63300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 180"/>
          <p:cNvSpPr/>
          <p:nvPr/>
        </p:nvSpPr>
        <p:spPr>
          <a:xfrm>
            <a:off x="4207328" y="1312754"/>
            <a:ext cx="3777343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38100" rIns="38100" bIns="38100">
            <a:spAutoFit/>
          </a:bodyPr>
          <a:lstStyle/>
          <a:p>
            <a:pPr algn="ctr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altLang="fr-FR" sz="2400" b="1" i="1" dirty="0">
                <a:solidFill>
                  <a:srgbClr val="D8232A"/>
                </a:solidFill>
                <a:latin typeface="+mj-lt"/>
              </a:rPr>
              <a:t>D</a:t>
            </a:r>
            <a:r>
              <a:rPr lang="fr-FR" altLang="fr-FR" sz="2400" b="1" i="1" dirty="0">
                <a:solidFill>
                  <a:srgbClr val="333333"/>
                </a:solidFill>
                <a:latin typeface="+mj-lt"/>
              </a:rPr>
              <a:t>irection de l’école doctorale</a:t>
            </a:r>
            <a:endParaRPr lang="fr-FR" altLang="fr-FR" sz="2400" i="1" dirty="0">
              <a:solidFill>
                <a:srgbClr val="333333"/>
              </a:solidFill>
              <a:latin typeface="+mj-l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072000" y="2994706"/>
            <a:ext cx="5289218" cy="29238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D8232A"/>
              </a:buClr>
            </a:pPr>
            <a:r>
              <a:rPr lang="fr-FR" sz="2000" dirty="0"/>
              <a:t>Noémie Herrera – </a:t>
            </a:r>
            <a:r>
              <a:rPr lang="fr-FR" sz="2000" i="1" dirty="0"/>
              <a:t>Gestionnaire de l’ED</a:t>
            </a:r>
          </a:p>
          <a:p>
            <a:pPr algn="ctr">
              <a:buClr>
                <a:srgbClr val="D8232A"/>
              </a:buClr>
            </a:pPr>
            <a:r>
              <a:rPr lang="fr-FR" sz="2000" dirty="0"/>
              <a:t>Elodie Ozenne – </a:t>
            </a:r>
            <a:r>
              <a:rPr lang="fr-FR" sz="2000" i="1" dirty="0"/>
              <a:t>Responsable du service des études doctorales</a:t>
            </a:r>
          </a:p>
          <a:p>
            <a:pPr algn="ctr">
              <a:buClr>
                <a:srgbClr val="D8232A"/>
              </a:buClr>
            </a:pPr>
            <a:r>
              <a:rPr lang="fr-FR" sz="2000" dirty="0"/>
              <a:t>Marina Fournier – </a:t>
            </a:r>
            <a:r>
              <a:rPr lang="fr-FR" sz="2000" i="1" dirty="0"/>
              <a:t>Chargée des formations doctorales</a:t>
            </a:r>
          </a:p>
          <a:p>
            <a:pPr algn="ctr">
              <a:buClr>
                <a:srgbClr val="D8232A"/>
              </a:buClr>
            </a:pPr>
            <a:r>
              <a:rPr lang="fr-FR" sz="2000" dirty="0"/>
              <a:t>Jasmine Debois – </a:t>
            </a:r>
            <a:r>
              <a:rPr lang="fr-FR" sz="2000" i="1" dirty="0"/>
              <a:t>Gestionnaire financière</a:t>
            </a:r>
          </a:p>
          <a:p>
            <a:pPr algn="ctr">
              <a:buClr>
                <a:srgbClr val="D8232A"/>
              </a:buClr>
            </a:pPr>
            <a:r>
              <a:rPr lang="fr-FR" sz="2000" dirty="0"/>
              <a:t>Marc </a:t>
            </a:r>
            <a:r>
              <a:rPr lang="fr-FR" sz="2000" dirty="0" err="1"/>
              <a:t>Dofundo</a:t>
            </a:r>
            <a:r>
              <a:rPr lang="fr-FR" sz="2000" dirty="0"/>
              <a:t> - </a:t>
            </a:r>
            <a:r>
              <a:rPr lang="fr-FR" sz="2000" i="1" dirty="0"/>
              <a:t>Responsable du bureau des soutenances</a:t>
            </a:r>
          </a:p>
          <a:p>
            <a:pPr algn="ctr"/>
            <a:endParaRPr lang="fr-FR" sz="2400" dirty="0"/>
          </a:p>
        </p:txBody>
      </p:sp>
      <p:sp>
        <p:nvSpPr>
          <p:cNvPr id="7" name="Pentagone 6"/>
          <p:cNvSpPr/>
          <p:nvPr/>
        </p:nvSpPr>
        <p:spPr>
          <a:xfrm>
            <a:off x="642218" y="214301"/>
            <a:ext cx="3749478" cy="378000"/>
          </a:xfrm>
          <a:prstGeom prst="homePlate">
            <a:avLst/>
          </a:prstGeom>
          <a:solidFill>
            <a:srgbClr val="D8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2400" dirty="0">
                <a:solidFill>
                  <a:prstClr val="white"/>
                </a:solidFill>
              </a:rPr>
              <a:t>ORGANIGRAMME DE L’ED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812657" y="2533041"/>
            <a:ext cx="4566686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D8232A"/>
                </a:solidFill>
                <a:latin typeface="+mj-lt"/>
                <a:ea typeface="Averta"/>
                <a:cs typeface="Averta"/>
              </a:rPr>
              <a:t>S</a:t>
            </a:r>
            <a:r>
              <a:rPr lang="fr-FR" sz="24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ervice des </a:t>
            </a:r>
            <a:r>
              <a:rPr lang="fr-FR" sz="2400" b="1" i="1" dirty="0">
                <a:solidFill>
                  <a:srgbClr val="C00000"/>
                </a:solidFill>
                <a:latin typeface="+mj-lt"/>
                <a:ea typeface="Averta"/>
                <a:cs typeface="Averta"/>
              </a:rPr>
              <a:t>E</a:t>
            </a:r>
            <a:r>
              <a:rPr lang="fr-FR" sz="24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tudes </a:t>
            </a:r>
            <a:r>
              <a:rPr lang="fr-FR" sz="2400" b="1" i="1" dirty="0">
                <a:solidFill>
                  <a:srgbClr val="C00000"/>
                </a:solidFill>
                <a:latin typeface="+mj-lt"/>
                <a:ea typeface="Averta"/>
                <a:cs typeface="Averta"/>
              </a:rPr>
              <a:t>D</a:t>
            </a:r>
            <a:r>
              <a:rPr lang="fr-FR" sz="2400" b="1" i="1" dirty="0">
                <a:solidFill>
                  <a:srgbClr val="333333"/>
                </a:solidFill>
                <a:latin typeface="+mj-lt"/>
                <a:ea typeface="Averta"/>
                <a:cs typeface="Averta"/>
              </a:rPr>
              <a:t>octorales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512000" y="1799492"/>
            <a:ext cx="269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+mj-lt"/>
              </a:rPr>
              <a:t>Peggy CHEKROUN</a:t>
            </a:r>
          </a:p>
        </p:txBody>
      </p:sp>
    </p:spTree>
    <p:extLst>
      <p:ext uri="{BB962C8B-B14F-4D97-AF65-F5344CB8AC3E}">
        <p14:creationId xmlns:p14="http://schemas.microsoft.com/office/powerpoint/2010/main" val="3917787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 descr="Un coup de pinceau">
            <a:extLst>
              <a:ext uri="{FF2B5EF4-FFF2-40B4-BE49-F238E27FC236}">
                <a16:creationId xmlns:a16="http://schemas.microsoft.com/office/drawing/2014/main" id="{2CA2600A-922A-995E-61FA-86B133E93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669503" y="-1375075"/>
            <a:ext cx="11934271" cy="48727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A794D37-2A1D-EA72-F993-603568F9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Vos </a:t>
            </a:r>
            <a:r>
              <a:rPr lang="fr-FR" dirty="0" err="1"/>
              <a:t>représentant.e.s</a:t>
            </a:r>
            <a:r>
              <a:rPr lang="fr-FR" dirty="0"/>
              <a:t> des </a:t>
            </a:r>
            <a:r>
              <a:rPr lang="fr-FR" dirty="0" err="1"/>
              <a:t>doctorant.e.s</a:t>
            </a:r>
            <a:endParaRPr lang="fr-FR" dirty="0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4DBDE24E-9F60-1EB4-4579-65409E60ED2E}"/>
              </a:ext>
            </a:extLst>
          </p:cNvPr>
          <p:cNvSpPr/>
          <p:nvPr/>
        </p:nvSpPr>
        <p:spPr>
          <a:xfrm>
            <a:off x="-1" y="5329646"/>
            <a:ext cx="1071155" cy="1528354"/>
          </a:xfrm>
          <a:prstGeom prst="triangle">
            <a:avLst>
              <a:gd name="adj" fmla="val 0"/>
            </a:avLst>
          </a:prstGeom>
          <a:solidFill>
            <a:srgbClr val="C9B470"/>
          </a:solidFill>
          <a:ln>
            <a:solidFill>
              <a:srgbClr val="C9B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2E68A751-2F73-3FC1-30F8-E31C1CD72483}"/>
              </a:ext>
            </a:extLst>
          </p:cNvPr>
          <p:cNvSpPr/>
          <p:nvPr/>
        </p:nvSpPr>
        <p:spPr>
          <a:xfrm rot="10800000">
            <a:off x="9117873" y="0"/>
            <a:ext cx="3074126" cy="2403566"/>
          </a:xfrm>
          <a:prstGeom prst="triangle">
            <a:avLst>
              <a:gd name="adj" fmla="val 0"/>
            </a:avLst>
          </a:prstGeom>
          <a:solidFill>
            <a:srgbClr val="C9B470"/>
          </a:solidFill>
          <a:ln>
            <a:solidFill>
              <a:srgbClr val="C9B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B4D3242-C603-6290-6C57-CE236D0F8DD1}"/>
              </a:ext>
            </a:extLst>
          </p:cNvPr>
          <p:cNvSpPr txBox="1"/>
          <p:nvPr/>
        </p:nvSpPr>
        <p:spPr>
          <a:xfrm>
            <a:off x="1167811" y="1616558"/>
            <a:ext cx="91875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 </a:t>
            </a:r>
            <a:r>
              <a:rPr lang="fr-FR" dirty="0" err="1"/>
              <a:t>représentant.e.s</a:t>
            </a:r>
            <a:r>
              <a:rPr lang="fr-FR" dirty="0"/>
              <a:t> titulaires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5 </a:t>
            </a:r>
            <a:r>
              <a:rPr lang="fr-FR" dirty="0" err="1"/>
              <a:t>représentant.e.s</a:t>
            </a:r>
            <a:r>
              <a:rPr lang="fr-FR" dirty="0"/>
              <a:t> </a:t>
            </a:r>
            <a:r>
              <a:rPr lang="fr-FR" dirty="0" err="1"/>
              <a:t>suppléant.e.s</a:t>
            </a:r>
            <a:endParaRPr lang="fr-FR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33AEF61-508B-E33F-BC11-63E1AA94B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65" y="2321143"/>
            <a:ext cx="1117483" cy="11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9A8ACFB-92CC-159F-96FA-B8F254F02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305" y="2321142"/>
            <a:ext cx="1117483" cy="11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 descr="Une image contenant personne, mur, verres, intérieur&#10;&#10;Description générée automatiquement">
            <a:extLst>
              <a:ext uri="{FF2B5EF4-FFF2-40B4-BE49-F238E27FC236}">
                <a16:creationId xmlns:a16="http://schemas.microsoft.com/office/drawing/2014/main" id="{50350F69-382E-495F-D32C-5F0DA4454C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065" y="2321142"/>
            <a:ext cx="1117483" cy="111748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1C03CB0-68E7-75DF-F02B-4FCDA3D31057}"/>
              </a:ext>
            </a:extLst>
          </p:cNvPr>
          <p:cNvSpPr txBox="1"/>
          <p:nvPr/>
        </p:nvSpPr>
        <p:spPr>
          <a:xfrm>
            <a:off x="1288254" y="3450921"/>
            <a:ext cx="149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Marine Erba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D5E046A-22CA-A9D3-753B-8AC4F0848A03}"/>
              </a:ext>
            </a:extLst>
          </p:cNvPr>
          <p:cNvSpPr txBox="1"/>
          <p:nvPr/>
        </p:nvSpPr>
        <p:spPr>
          <a:xfrm>
            <a:off x="3420368" y="3455741"/>
            <a:ext cx="1285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Laura Dose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39A443B-79B4-AA9C-64DC-354554E42954}"/>
              </a:ext>
            </a:extLst>
          </p:cNvPr>
          <p:cNvSpPr txBox="1"/>
          <p:nvPr/>
        </p:nvSpPr>
        <p:spPr>
          <a:xfrm>
            <a:off x="5135334" y="3450921"/>
            <a:ext cx="149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Louise Perche</a:t>
            </a:r>
          </a:p>
        </p:txBody>
      </p:sp>
      <p:pic>
        <p:nvPicPr>
          <p:cNvPr id="2062" name="Picture 14" descr="Résultat de recherche d'images pour &quot;belen haza gomez&quot;">
            <a:extLst>
              <a:ext uri="{FF2B5EF4-FFF2-40B4-BE49-F238E27FC236}">
                <a16:creationId xmlns:a16="http://schemas.microsoft.com/office/drawing/2014/main" id="{A5CE6F05-31C9-0056-1DDA-B67F5D0C0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329" y="2321142"/>
            <a:ext cx="1117483" cy="11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AE764E9-A346-69EC-59CB-EA77C8F412C5}"/>
              </a:ext>
            </a:extLst>
          </p:cNvPr>
          <p:cNvSpPr txBox="1"/>
          <p:nvPr/>
        </p:nvSpPr>
        <p:spPr>
          <a:xfrm>
            <a:off x="7152329" y="3457046"/>
            <a:ext cx="149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Belen </a:t>
            </a:r>
            <a:r>
              <a:rPr lang="fr-FR" dirty="0" err="1"/>
              <a:t>Haza</a:t>
            </a:r>
            <a:endParaRPr lang="fr-FR" dirty="0"/>
          </a:p>
        </p:txBody>
      </p:sp>
      <p:pic>
        <p:nvPicPr>
          <p:cNvPr id="2064" name="Picture 16" descr="Résultat de recherche d'images pour &quot;yann barlet&quot;">
            <a:extLst>
              <a:ext uri="{FF2B5EF4-FFF2-40B4-BE49-F238E27FC236}">
                <a16:creationId xmlns:a16="http://schemas.microsoft.com/office/drawing/2014/main" id="{E5CBDD07-B088-69D9-7660-C4E8ACF09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877" y="2321142"/>
            <a:ext cx="1117483" cy="11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E485555-D4E3-D2DA-C383-99FF26E8A8D1}"/>
              </a:ext>
            </a:extLst>
          </p:cNvPr>
          <p:cNvSpPr txBox="1"/>
          <p:nvPr/>
        </p:nvSpPr>
        <p:spPr>
          <a:xfrm>
            <a:off x="9100877" y="3450921"/>
            <a:ext cx="149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Yann Barlet</a:t>
            </a:r>
          </a:p>
        </p:txBody>
      </p:sp>
      <p:pic>
        <p:nvPicPr>
          <p:cNvPr id="2068" name="Picture 20">
            <a:extLst>
              <a:ext uri="{FF2B5EF4-FFF2-40B4-BE49-F238E27FC236}">
                <a16:creationId xmlns:a16="http://schemas.microsoft.com/office/drawing/2014/main" id="{49BA8DA1-F221-3438-8ADC-C30F9E9882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7" t="10592" r="1157" b="8913"/>
          <a:stretch/>
        </p:blipFill>
        <p:spPr bwMode="auto">
          <a:xfrm>
            <a:off x="1400765" y="4632771"/>
            <a:ext cx="1117483" cy="11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C53FCF1-E19C-A21A-26E6-C4984D30B802}"/>
              </a:ext>
            </a:extLst>
          </p:cNvPr>
          <p:cNvSpPr txBox="1"/>
          <p:nvPr/>
        </p:nvSpPr>
        <p:spPr>
          <a:xfrm>
            <a:off x="1057149" y="5789845"/>
            <a:ext cx="1804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Tristan </a:t>
            </a:r>
            <a:r>
              <a:rPr lang="fr-FR" dirty="0" err="1"/>
              <a:t>Guarnieri</a:t>
            </a:r>
            <a:endParaRPr lang="fr-FR" dirty="0"/>
          </a:p>
        </p:txBody>
      </p:sp>
      <p:pic>
        <p:nvPicPr>
          <p:cNvPr id="2070" name="Picture 22" descr="Quentin Facon Barillot">
            <a:extLst>
              <a:ext uri="{FF2B5EF4-FFF2-40B4-BE49-F238E27FC236}">
                <a16:creationId xmlns:a16="http://schemas.microsoft.com/office/drawing/2014/main" id="{7D7C3FA4-4039-F426-7668-C7331A36F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065" y="4632770"/>
            <a:ext cx="1117484" cy="11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F378B9B-D4CD-F0F1-3A18-F593521570AC}"/>
              </a:ext>
            </a:extLst>
          </p:cNvPr>
          <p:cNvSpPr txBox="1"/>
          <p:nvPr/>
        </p:nvSpPr>
        <p:spPr>
          <a:xfrm>
            <a:off x="5193643" y="5767633"/>
            <a:ext cx="1804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Quentin Facon </a:t>
            </a:r>
            <a:r>
              <a:rPr lang="fr-FR" dirty="0" err="1"/>
              <a:t>Barillot</a:t>
            </a:r>
            <a:endParaRPr lang="fr-FR" dirty="0"/>
          </a:p>
        </p:txBody>
      </p:sp>
      <p:pic>
        <p:nvPicPr>
          <p:cNvPr id="2072" name="Picture 24" descr="Chloé Touzé">
            <a:extLst>
              <a:ext uri="{FF2B5EF4-FFF2-40B4-BE49-F238E27FC236}">
                <a16:creationId xmlns:a16="http://schemas.microsoft.com/office/drawing/2014/main" id="{BA50201C-58B4-A8D3-BD25-319C2AB0F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304" y="4632770"/>
            <a:ext cx="1117484" cy="11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A1EC837-5A44-969A-950D-21E6D2FE7E65}"/>
              </a:ext>
            </a:extLst>
          </p:cNvPr>
          <p:cNvSpPr txBox="1"/>
          <p:nvPr/>
        </p:nvSpPr>
        <p:spPr>
          <a:xfrm>
            <a:off x="3257594" y="5781656"/>
            <a:ext cx="1804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Chloé </a:t>
            </a:r>
            <a:r>
              <a:rPr lang="fr-FR" dirty="0" err="1"/>
              <a:t>Touzé</a:t>
            </a:r>
            <a:endParaRPr lang="fr-FR" dirty="0"/>
          </a:p>
        </p:txBody>
      </p:sp>
      <p:pic>
        <p:nvPicPr>
          <p:cNvPr id="2074" name="Picture 26" descr="Béatrice Sternberg">
            <a:extLst>
              <a:ext uri="{FF2B5EF4-FFF2-40B4-BE49-F238E27FC236}">
                <a16:creationId xmlns:a16="http://schemas.microsoft.com/office/drawing/2014/main" id="{83F485C4-A68C-FF54-1402-F955F37E6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328" y="4625782"/>
            <a:ext cx="1117484" cy="11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E372BFE-AAD5-2C53-A76C-245A98C0EC69}"/>
              </a:ext>
            </a:extLst>
          </p:cNvPr>
          <p:cNvSpPr txBox="1"/>
          <p:nvPr/>
        </p:nvSpPr>
        <p:spPr>
          <a:xfrm>
            <a:off x="6867022" y="5781656"/>
            <a:ext cx="197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Béatrice Sternberg</a:t>
            </a:r>
          </a:p>
        </p:txBody>
      </p:sp>
      <p:pic>
        <p:nvPicPr>
          <p:cNvPr id="2078" name="Picture 30" descr="Elise Brayet | INSHEA">
            <a:extLst>
              <a:ext uri="{FF2B5EF4-FFF2-40B4-BE49-F238E27FC236}">
                <a16:creationId xmlns:a16="http://schemas.microsoft.com/office/drawing/2014/main" id="{1FC11800-0A54-95BE-0345-8BB787F71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877" y="4632769"/>
            <a:ext cx="1311827" cy="11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410039E-5258-0615-4C45-0D0ACFF85A0A}"/>
              </a:ext>
            </a:extLst>
          </p:cNvPr>
          <p:cNvSpPr txBox="1"/>
          <p:nvPr/>
        </p:nvSpPr>
        <p:spPr>
          <a:xfrm>
            <a:off x="9067467" y="5789845"/>
            <a:ext cx="197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Elise </a:t>
            </a:r>
            <a:r>
              <a:rPr lang="fr-FR" dirty="0" err="1"/>
              <a:t>Brayet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EF2EB0-428C-CFA6-02B9-E1AC2C6BC781}"/>
              </a:ext>
            </a:extLst>
          </p:cNvPr>
          <p:cNvSpPr txBox="1"/>
          <p:nvPr/>
        </p:nvSpPr>
        <p:spPr>
          <a:xfrm>
            <a:off x="6626277" y="6371116"/>
            <a:ext cx="5615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10 personnes pour vous représenter et vous écouter !</a:t>
            </a:r>
          </a:p>
        </p:txBody>
      </p:sp>
    </p:spTree>
    <p:extLst>
      <p:ext uri="{BB962C8B-B14F-4D97-AF65-F5344CB8AC3E}">
        <p14:creationId xmlns:p14="http://schemas.microsoft.com/office/powerpoint/2010/main" val="1611683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aphique 36" descr="Un coup de pinceau">
            <a:extLst>
              <a:ext uri="{FF2B5EF4-FFF2-40B4-BE49-F238E27FC236}">
                <a16:creationId xmlns:a16="http://schemas.microsoft.com/office/drawing/2014/main" id="{D6BA415B-E522-65B5-5359-3667193E4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669503" y="-1375075"/>
            <a:ext cx="11934271" cy="48727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A794D37-2A1D-EA72-F993-603568F9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Rôles et actions des représentants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3BD6B56-0DDC-5396-ECDD-368041C5A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5" t="1" b="-4953"/>
          <a:stretch/>
        </p:blipFill>
        <p:spPr>
          <a:xfrm>
            <a:off x="9785707" y="4900079"/>
            <a:ext cx="1953798" cy="660031"/>
          </a:xfrm>
        </p:spPr>
      </p:pic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4DBDE24E-9F60-1EB4-4579-65409E60ED2E}"/>
              </a:ext>
            </a:extLst>
          </p:cNvPr>
          <p:cNvSpPr/>
          <p:nvPr/>
        </p:nvSpPr>
        <p:spPr>
          <a:xfrm>
            <a:off x="-1" y="5329646"/>
            <a:ext cx="1071155" cy="1528354"/>
          </a:xfrm>
          <a:prstGeom prst="triangle">
            <a:avLst>
              <a:gd name="adj" fmla="val 0"/>
            </a:avLst>
          </a:prstGeom>
          <a:solidFill>
            <a:srgbClr val="C9B470"/>
          </a:solidFill>
          <a:ln>
            <a:solidFill>
              <a:srgbClr val="C9B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2E68A751-2F73-3FC1-30F8-E31C1CD72483}"/>
              </a:ext>
            </a:extLst>
          </p:cNvPr>
          <p:cNvSpPr/>
          <p:nvPr/>
        </p:nvSpPr>
        <p:spPr>
          <a:xfrm rot="10800000">
            <a:off x="9117873" y="0"/>
            <a:ext cx="3074126" cy="2403566"/>
          </a:xfrm>
          <a:prstGeom prst="triangle">
            <a:avLst>
              <a:gd name="adj" fmla="val 0"/>
            </a:avLst>
          </a:prstGeom>
          <a:solidFill>
            <a:srgbClr val="C9B470"/>
          </a:solidFill>
          <a:ln>
            <a:solidFill>
              <a:srgbClr val="C9B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Personne portant un pull">
            <a:extLst>
              <a:ext uri="{FF2B5EF4-FFF2-40B4-BE49-F238E27FC236}">
                <a16:creationId xmlns:a16="http://schemas.microsoft.com/office/drawing/2014/main" id="{6C161E00-5BA3-033E-92D3-61F0CFF96E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4549" y="2699857"/>
            <a:ext cx="1276350" cy="1819275"/>
          </a:xfrm>
          <a:prstGeom prst="rect">
            <a:avLst/>
          </a:prstGeom>
        </p:spPr>
      </p:pic>
      <p:pic>
        <p:nvPicPr>
          <p:cNvPr id="10" name="Graphique 9" descr="Homme en tenue professionnelle">
            <a:extLst>
              <a:ext uri="{FF2B5EF4-FFF2-40B4-BE49-F238E27FC236}">
                <a16:creationId xmlns:a16="http://schemas.microsoft.com/office/drawing/2014/main" id="{940677E9-CFF4-EE33-1D49-78E3662643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40200" y="2055814"/>
            <a:ext cx="1304925" cy="1762125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35B45DE-56E3-DDC4-A85A-B9057606E088}"/>
              </a:ext>
            </a:extLst>
          </p:cNvPr>
          <p:cNvSpPr/>
          <p:nvPr/>
        </p:nvSpPr>
        <p:spPr>
          <a:xfrm>
            <a:off x="4719339" y="2199904"/>
            <a:ext cx="3195145" cy="3069021"/>
          </a:xfrm>
          <a:prstGeom prst="roundRect">
            <a:avLst/>
          </a:prstGeom>
          <a:solidFill>
            <a:srgbClr val="C9B470">
              <a:alpha val="50000"/>
            </a:srgbClr>
          </a:solidFill>
          <a:ln>
            <a:solidFill>
              <a:srgbClr val="C9B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Graphique 11" descr="Femme tenant un ordinateur portable">
            <a:extLst>
              <a:ext uri="{FF2B5EF4-FFF2-40B4-BE49-F238E27FC236}">
                <a16:creationId xmlns:a16="http://schemas.microsoft.com/office/drawing/2014/main" id="{A14E5D6E-A64C-D7DE-D14B-4194EE8E5B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0617" y="3734415"/>
            <a:ext cx="1781175" cy="1809750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77595CF-BD75-4231-72BF-760582D06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227" y="2377534"/>
            <a:ext cx="732807" cy="73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9F2AB8C7-4A78-492A-8B17-7BA626B87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774" y="2881664"/>
            <a:ext cx="732807" cy="73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Une image contenant personne, mur, verres, intérieur&#10;&#10;Description générée automatiquement">
            <a:extLst>
              <a:ext uri="{FF2B5EF4-FFF2-40B4-BE49-F238E27FC236}">
                <a16:creationId xmlns:a16="http://schemas.microsoft.com/office/drawing/2014/main" id="{B8CC552A-CD42-F2FB-FD28-DF5B012355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988" y="2854896"/>
            <a:ext cx="732807" cy="732807"/>
          </a:xfrm>
          <a:prstGeom prst="rect">
            <a:avLst/>
          </a:prstGeom>
        </p:spPr>
      </p:pic>
      <p:pic>
        <p:nvPicPr>
          <p:cNvPr id="16" name="Picture 14" descr="Résultat de recherche d'images pour &quot;belen haza gomez&quot;">
            <a:extLst>
              <a:ext uri="{FF2B5EF4-FFF2-40B4-BE49-F238E27FC236}">
                <a16:creationId xmlns:a16="http://schemas.microsoft.com/office/drawing/2014/main" id="{BF3F02C8-2D24-E5D6-B42E-D56714177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76" y="2377533"/>
            <a:ext cx="732807" cy="73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Résultat de recherche d'images pour &quot;yann barlet&quot;">
            <a:extLst>
              <a:ext uri="{FF2B5EF4-FFF2-40B4-BE49-F238E27FC236}">
                <a16:creationId xmlns:a16="http://schemas.microsoft.com/office/drawing/2014/main" id="{25B24817-99E0-F865-72FF-2F5F0B248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308" y="4399188"/>
            <a:ext cx="732807" cy="73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>
            <a:extLst>
              <a:ext uri="{FF2B5EF4-FFF2-40B4-BE49-F238E27FC236}">
                <a16:creationId xmlns:a16="http://schemas.microsoft.com/office/drawing/2014/main" id="{1359C128-52EB-A55F-BDF1-A175905BB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7" t="10592" r="1157" b="8913"/>
          <a:stretch/>
        </p:blipFill>
        <p:spPr bwMode="auto">
          <a:xfrm>
            <a:off x="5036153" y="3961804"/>
            <a:ext cx="732807" cy="73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2" descr="Quentin Facon Barillot">
            <a:extLst>
              <a:ext uri="{FF2B5EF4-FFF2-40B4-BE49-F238E27FC236}">
                <a16:creationId xmlns:a16="http://schemas.microsoft.com/office/drawing/2014/main" id="{FAAED303-839E-EF51-16F3-B1777326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117" y="4444768"/>
            <a:ext cx="732808" cy="73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4" descr="Chloé Touzé">
            <a:extLst>
              <a:ext uri="{FF2B5EF4-FFF2-40B4-BE49-F238E27FC236}">
                <a16:creationId xmlns:a16="http://schemas.microsoft.com/office/drawing/2014/main" id="{6D19B7D8-C449-6B00-FA52-1C8177DCB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117" y="3433519"/>
            <a:ext cx="732808" cy="73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6" descr="Béatrice Sternberg">
            <a:extLst>
              <a:ext uri="{FF2B5EF4-FFF2-40B4-BE49-F238E27FC236}">
                <a16:creationId xmlns:a16="http://schemas.microsoft.com/office/drawing/2014/main" id="{0D692B77-7F0C-0177-1923-7ED5833B1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034" y="3944084"/>
            <a:ext cx="732808" cy="73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0" descr="Elise Brayet | INSHEA">
            <a:extLst>
              <a:ext uri="{FF2B5EF4-FFF2-40B4-BE49-F238E27FC236}">
                <a16:creationId xmlns:a16="http://schemas.microsoft.com/office/drawing/2014/main" id="{F0859C40-5E80-D880-D811-240D0E2CF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047" y="3396758"/>
            <a:ext cx="784534" cy="66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Graphique 25" descr="Homme portant un sweat à capuche">
            <a:extLst>
              <a:ext uri="{FF2B5EF4-FFF2-40B4-BE49-F238E27FC236}">
                <a16:creationId xmlns:a16="http://schemas.microsoft.com/office/drawing/2014/main" id="{A5F70D58-96F4-2FE7-3823-18C1AD949AC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>
            <a:off x="9540745" y="2159388"/>
            <a:ext cx="1209674" cy="1733550"/>
          </a:xfrm>
          <a:prstGeom prst="rect">
            <a:avLst/>
          </a:prstGeom>
        </p:spPr>
      </p:pic>
      <p:pic>
        <p:nvPicPr>
          <p:cNvPr id="28" name="Graphique 27" descr="Femme aux cheveux longs ondulés">
            <a:extLst>
              <a:ext uri="{FF2B5EF4-FFF2-40B4-BE49-F238E27FC236}">
                <a16:creationId xmlns:a16="http://schemas.microsoft.com/office/drawing/2014/main" id="{FF5BCD9B-CEBC-DFBD-799F-FF0FC1149A8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8977138" y="3056425"/>
            <a:ext cx="1209675" cy="1762125"/>
          </a:xfrm>
          <a:prstGeom prst="rect">
            <a:avLst/>
          </a:prstGeom>
        </p:spPr>
      </p:pic>
      <p:pic>
        <p:nvPicPr>
          <p:cNvPr id="30" name="Graphique 29" descr="Femme portant un cardigan">
            <a:extLst>
              <a:ext uri="{FF2B5EF4-FFF2-40B4-BE49-F238E27FC236}">
                <a16:creationId xmlns:a16="http://schemas.microsoft.com/office/drawing/2014/main" id="{EE34FFA4-792D-42CA-B059-E1DDCEB51756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flipH="1">
            <a:off x="10478298" y="2872266"/>
            <a:ext cx="1209675" cy="1685925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4742F6E0-4422-1C3A-0834-FD4728A5CC93}"/>
              </a:ext>
            </a:extLst>
          </p:cNvPr>
          <p:cNvSpPr txBox="1"/>
          <p:nvPr/>
        </p:nvSpPr>
        <p:spPr>
          <a:xfrm>
            <a:off x="6336925" y="5456017"/>
            <a:ext cx="2349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Information</a:t>
            </a:r>
          </a:p>
          <a:p>
            <a:r>
              <a:rPr lang="fr-FR" sz="2000" dirty="0"/>
              <a:t>Communication</a:t>
            </a:r>
          </a:p>
          <a:p>
            <a:r>
              <a:rPr lang="fr-FR" sz="2000" dirty="0"/>
              <a:t>Représentation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2B8B5BF-673A-038E-4F6B-1BE3980FE65E}"/>
              </a:ext>
            </a:extLst>
          </p:cNvPr>
          <p:cNvSpPr txBox="1"/>
          <p:nvPr/>
        </p:nvSpPr>
        <p:spPr>
          <a:xfrm>
            <a:off x="4943635" y="5370292"/>
            <a:ext cx="2053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Médiation</a:t>
            </a:r>
          </a:p>
          <a:p>
            <a:r>
              <a:rPr lang="fr-FR" sz="2400" dirty="0"/>
              <a:t>Ecoute</a:t>
            </a:r>
          </a:p>
          <a:p>
            <a:r>
              <a:rPr lang="fr-FR" sz="2400" dirty="0"/>
              <a:t>Soutien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816447-C1BB-221B-A827-6AAF7E08411E}"/>
              </a:ext>
            </a:extLst>
          </p:cNvPr>
          <p:cNvSpPr txBox="1"/>
          <p:nvPr/>
        </p:nvSpPr>
        <p:spPr>
          <a:xfrm>
            <a:off x="934075" y="5557103"/>
            <a:ext cx="258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ym typeface="Wingdings" panose="05000000000000000000" pitchFamily="2" charset="2"/>
              </a:rPr>
              <a:t>Doctorants de l’ED (c’est vous !)</a:t>
            </a:r>
            <a:endParaRPr lang="fr-FR" sz="1400" i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D4D9044-9202-111D-C107-5DDEE1B2ED6E}"/>
              </a:ext>
            </a:extLst>
          </p:cNvPr>
          <p:cNvSpPr txBox="1"/>
          <p:nvPr/>
        </p:nvSpPr>
        <p:spPr>
          <a:xfrm>
            <a:off x="5113121" y="1952206"/>
            <a:ext cx="1186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ym typeface="Wingdings" panose="05000000000000000000" pitchFamily="2" charset="2"/>
              </a:rPr>
              <a:t>Ici, c’est nous</a:t>
            </a:r>
            <a:endParaRPr lang="fr-FR" sz="1400" i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85871E-99ED-CD6E-2BCD-25F5D5A2C853}"/>
              </a:ext>
            </a:extLst>
          </p:cNvPr>
          <p:cNvSpPr txBox="1"/>
          <p:nvPr/>
        </p:nvSpPr>
        <p:spPr>
          <a:xfrm>
            <a:off x="9519142" y="5584666"/>
            <a:ext cx="2462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ym typeface="Wingdings" panose="05000000000000000000" pitchFamily="2" charset="2"/>
              </a:rPr>
              <a:t>Les membres de l’ED, mais aussi vos </a:t>
            </a:r>
            <a:r>
              <a:rPr lang="fr-FR" sz="1400" i="1" dirty="0" err="1">
                <a:sym typeface="Wingdings" panose="05000000000000000000" pitchFamily="2" charset="2"/>
              </a:rPr>
              <a:t>directeur.ices</a:t>
            </a:r>
            <a:r>
              <a:rPr lang="fr-FR" sz="1400" i="1" dirty="0">
                <a:sym typeface="Wingdings" panose="05000000000000000000" pitchFamily="2" charset="2"/>
              </a:rPr>
              <a:t> de thèse</a:t>
            </a:r>
            <a:endParaRPr lang="fr-FR" sz="1400" i="1" dirty="0"/>
          </a:p>
        </p:txBody>
      </p:sp>
      <p:cxnSp>
        <p:nvCxnSpPr>
          <p:cNvPr id="32" name="Connecteur : en arc 31">
            <a:extLst>
              <a:ext uri="{FF2B5EF4-FFF2-40B4-BE49-F238E27FC236}">
                <a16:creationId xmlns:a16="http://schemas.microsoft.com/office/drawing/2014/main" id="{AB0D40AD-1B47-B668-225C-F61C264A013A}"/>
              </a:ext>
            </a:extLst>
          </p:cNvPr>
          <p:cNvCxnSpPr>
            <a:cxnSpLocks/>
            <a:stCxn id="3" idx="2"/>
            <a:endCxn id="9" idx="2"/>
          </p:cNvCxnSpPr>
          <p:nvPr/>
        </p:nvCxnSpPr>
        <p:spPr>
          <a:xfrm rot="16200000" flipH="1">
            <a:off x="6367450" y="1724917"/>
            <a:ext cx="243006" cy="8522932"/>
          </a:xfrm>
          <a:prstGeom prst="curvedConnector3">
            <a:avLst>
              <a:gd name="adj1" fmla="val 331447"/>
            </a:avLst>
          </a:prstGeom>
          <a:ln w="25400">
            <a:headEnd type="stealth" w="lg" len="lg"/>
            <a:tailEnd type="stealth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488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 descr="Un coup de pinceau">
            <a:extLst>
              <a:ext uri="{FF2B5EF4-FFF2-40B4-BE49-F238E27FC236}">
                <a16:creationId xmlns:a16="http://schemas.microsoft.com/office/drawing/2014/main" id="{A9370E9F-25F5-2015-95E6-8DBAAF002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669503" y="-1375075"/>
            <a:ext cx="11934271" cy="48727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A794D37-2A1D-EA72-F993-603568F9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Restons en contact!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3BD6B56-0DDC-5396-ECDD-368041C5A5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065" y="6028649"/>
            <a:ext cx="4388076" cy="717587"/>
          </a:xfrm>
        </p:spPr>
      </p:pic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4DBDE24E-9F60-1EB4-4579-65409E60ED2E}"/>
              </a:ext>
            </a:extLst>
          </p:cNvPr>
          <p:cNvSpPr/>
          <p:nvPr/>
        </p:nvSpPr>
        <p:spPr>
          <a:xfrm>
            <a:off x="-1" y="5329646"/>
            <a:ext cx="1071155" cy="1528354"/>
          </a:xfrm>
          <a:prstGeom prst="triangle">
            <a:avLst>
              <a:gd name="adj" fmla="val 0"/>
            </a:avLst>
          </a:prstGeom>
          <a:solidFill>
            <a:srgbClr val="C9B470"/>
          </a:solidFill>
          <a:ln>
            <a:solidFill>
              <a:srgbClr val="C9B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2E68A751-2F73-3FC1-30F8-E31C1CD72483}"/>
              </a:ext>
            </a:extLst>
          </p:cNvPr>
          <p:cNvSpPr/>
          <p:nvPr/>
        </p:nvSpPr>
        <p:spPr>
          <a:xfrm rot="10800000">
            <a:off x="9117873" y="0"/>
            <a:ext cx="3074126" cy="2403566"/>
          </a:xfrm>
          <a:prstGeom prst="triangle">
            <a:avLst>
              <a:gd name="adj" fmla="val 0"/>
            </a:avLst>
          </a:prstGeom>
          <a:solidFill>
            <a:srgbClr val="C9B470"/>
          </a:solidFill>
          <a:ln>
            <a:solidFill>
              <a:srgbClr val="C9B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887AF68-DDF4-10B6-DC1D-D8BC22520B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83" y="2782670"/>
            <a:ext cx="2857500" cy="28575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BF5DD69-CA12-1B1E-BAEC-BB4184A3315D}"/>
              </a:ext>
            </a:extLst>
          </p:cNvPr>
          <p:cNvSpPr txBox="1"/>
          <p:nvPr/>
        </p:nvSpPr>
        <p:spPr>
          <a:xfrm>
            <a:off x="1685488" y="2000250"/>
            <a:ext cx="3960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Notre mail générique :</a:t>
            </a:r>
          </a:p>
          <a:p>
            <a:r>
              <a:rPr lang="fr-FR" dirty="0"/>
              <a:t>contact.doctorants.ed139@gmail.com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F9CA70E-5CB5-16F5-12AB-DAF097C34BAE}"/>
              </a:ext>
            </a:extLst>
          </p:cNvPr>
          <p:cNvSpPr txBox="1"/>
          <p:nvPr/>
        </p:nvSpPr>
        <p:spPr>
          <a:xfrm>
            <a:off x="6968655" y="2138749"/>
            <a:ext cx="3602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Google drive des comptes-rendus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205DDB-5950-FB37-7457-8E808D3468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118" y="2782670"/>
            <a:ext cx="2994171" cy="299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590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Thème1">
  <a:themeElements>
    <a:clrScheme name="Personnalis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30020"/>
      </a:accent1>
      <a:accent2>
        <a:srgbClr val="D414AC"/>
      </a:accent2>
      <a:accent3>
        <a:srgbClr val="036DBB"/>
      </a:accent3>
      <a:accent4>
        <a:srgbClr val="90CF40"/>
      </a:accent4>
      <a:accent5>
        <a:srgbClr val="F75C19"/>
      </a:accent5>
      <a:accent6>
        <a:srgbClr val="662B95"/>
      </a:accent6>
      <a:hlink>
        <a:srgbClr val="0070C0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A2D5F274-D92A-491B-8E29-602251564770}" vid="{698DC597-463E-4ED1-B00A-BBF62754CD5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1580</TotalTime>
  <Words>1636</Words>
  <Application>Microsoft Macintosh PowerPoint</Application>
  <PresentationFormat>Grand écran</PresentationFormat>
  <Paragraphs>221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20</vt:i4>
      </vt:variant>
    </vt:vector>
  </HeadingPairs>
  <TitlesOfParts>
    <vt:vector size="33" baseType="lpstr">
      <vt:lpstr>Arial</vt:lpstr>
      <vt:lpstr>Averta-Regular</vt:lpstr>
      <vt:lpstr>Calibri</vt:lpstr>
      <vt:lpstr>Calibri Light</vt:lpstr>
      <vt:lpstr>Symbol</vt:lpstr>
      <vt:lpstr>Webdings</vt:lpstr>
      <vt:lpstr>Wingdings</vt:lpstr>
      <vt:lpstr>Thème1</vt:lpstr>
      <vt:lpstr>Thème Office</vt:lpstr>
      <vt:lpstr>1_Thème Office</vt:lpstr>
      <vt:lpstr>2_Thème Office</vt:lpstr>
      <vt:lpstr>3_Thème Office</vt:lpstr>
      <vt:lpstr>4_Thème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Vos représentant.e.s des doctorant.e.s</vt:lpstr>
      <vt:lpstr>Rôles et actions des représentants</vt:lpstr>
      <vt:lpstr>Restons en contact!</vt:lpstr>
      <vt:lpstr>Présentation PowerPoint</vt:lpstr>
      <vt:lpstr>  SEMINAIRE TRANSVERSAL DE L’ED 139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Berangere Pate</dc:creator>
  <cp:lastModifiedBy>Chekroun Peggy</cp:lastModifiedBy>
  <cp:revision>129</cp:revision>
  <cp:lastPrinted>2020-01-16T09:42:43Z</cp:lastPrinted>
  <dcterms:created xsi:type="dcterms:W3CDTF">2017-12-07T07:47:42Z</dcterms:created>
  <dcterms:modified xsi:type="dcterms:W3CDTF">2022-12-14T13:56:53Z</dcterms:modified>
</cp:coreProperties>
</file>