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8" r:id="rId3"/>
    <p:sldMasterId id="2147483726" r:id="rId4"/>
    <p:sldMasterId id="2147483745" r:id="rId5"/>
  </p:sldMasterIdLst>
  <p:notesMasterIdLst>
    <p:notesMasterId r:id="rId22"/>
  </p:notesMasterIdLst>
  <p:sldIdLst>
    <p:sldId id="256" r:id="rId6"/>
    <p:sldId id="310" r:id="rId7"/>
    <p:sldId id="259" r:id="rId8"/>
    <p:sldId id="274" r:id="rId9"/>
    <p:sldId id="316" r:id="rId10"/>
    <p:sldId id="276" r:id="rId11"/>
    <p:sldId id="277" r:id="rId12"/>
    <p:sldId id="312" r:id="rId13"/>
    <p:sldId id="261" r:id="rId14"/>
    <p:sldId id="308" r:id="rId15"/>
    <p:sldId id="303" r:id="rId16"/>
    <p:sldId id="298" r:id="rId17"/>
    <p:sldId id="317" r:id="rId18"/>
    <p:sldId id="264" r:id="rId19"/>
    <p:sldId id="315" r:id="rId20"/>
    <p:sldId id="314" r:id="rId21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C764"/>
    <a:srgbClr val="D8232A"/>
    <a:srgbClr val="333333"/>
    <a:srgbClr val="C99C60"/>
    <a:srgbClr val="F4BABD"/>
    <a:srgbClr val="FCEAEB"/>
    <a:srgbClr val="B0B4B8"/>
    <a:srgbClr val="C6C9CC"/>
    <a:srgbClr val="DCD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17" autoAdjust="0"/>
    <p:restoredTop sz="94660"/>
  </p:normalViewPr>
  <p:slideViewPr>
    <p:cSldViewPr snapToGrid="0">
      <p:cViewPr varScale="1">
        <p:scale>
          <a:sx n="59" d="100"/>
          <a:sy n="59" d="100"/>
        </p:scale>
        <p:origin x="1260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32557-DF92-482E-8C7D-957A9AB50072}" type="datetimeFigureOut">
              <a:rPr lang="fr-FR" smtClean="0"/>
              <a:t>06/12/2022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5C0DE4-8C7B-463D-94C4-B6F189BF0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0037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"/>
          <a:stretch/>
        </p:blipFill>
        <p:spPr>
          <a:xfrm>
            <a:off x="2322286" y="0"/>
            <a:ext cx="10682514" cy="6865257"/>
          </a:xfrm>
          <a:prstGeom prst="rect">
            <a:avLst/>
          </a:prstGeom>
        </p:spPr>
      </p:pic>
      <p:sp>
        <p:nvSpPr>
          <p:cNvPr id="12" name="Shape 143"/>
          <p:cNvSpPr/>
          <p:nvPr userDrawn="1"/>
        </p:nvSpPr>
        <p:spPr>
          <a:xfrm>
            <a:off x="0" y="3265714"/>
            <a:ext cx="13004800" cy="3592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bg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3" name="Shape 145"/>
          <p:cNvSpPr/>
          <p:nvPr userDrawn="1"/>
        </p:nvSpPr>
        <p:spPr>
          <a:xfrm>
            <a:off x="0" y="-5507"/>
            <a:ext cx="13004800" cy="6863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solidFill>
              <a:srgbClr val="D8232A"/>
            </a:solidFill>
            <a:miter lim="400000"/>
          </a:ln>
          <a:effectLst/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3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1678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645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"/>
          <a:stretch/>
        </p:blipFill>
        <p:spPr>
          <a:xfrm>
            <a:off x="2322286" y="0"/>
            <a:ext cx="10682514" cy="6865257"/>
          </a:xfrm>
          <a:prstGeom prst="rect">
            <a:avLst/>
          </a:prstGeom>
        </p:spPr>
      </p:pic>
      <p:sp>
        <p:nvSpPr>
          <p:cNvPr id="8" name="Shape 143"/>
          <p:cNvSpPr/>
          <p:nvPr userDrawn="1"/>
        </p:nvSpPr>
        <p:spPr>
          <a:xfrm>
            <a:off x="0" y="3265714"/>
            <a:ext cx="13004800" cy="3592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bg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 sz="2400">
              <a:solidFill>
                <a:prstClr val="black"/>
              </a:solidFill>
            </a:endParaRPr>
          </a:p>
        </p:txBody>
      </p:sp>
      <p:sp>
        <p:nvSpPr>
          <p:cNvPr id="9" name="Shape 145"/>
          <p:cNvSpPr/>
          <p:nvPr userDrawn="1"/>
        </p:nvSpPr>
        <p:spPr>
          <a:xfrm>
            <a:off x="0" y="-5507"/>
            <a:ext cx="13004800" cy="6863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solidFill>
              <a:srgbClr val="D8232A"/>
            </a:solidFill>
            <a:miter lim="400000"/>
          </a:ln>
          <a:effectLst/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303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42218" y="365126"/>
            <a:ext cx="10711582" cy="690982"/>
          </a:xfrm>
        </p:spPr>
        <p:txBody>
          <a:bodyPr lIns="0">
            <a:normAutofit/>
          </a:bodyPr>
          <a:lstStyle>
            <a:lvl1pPr>
              <a:defRPr sz="2800" b="1">
                <a:solidFill>
                  <a:srgbClr val="D8232A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DCD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iangle rectangle 10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riangle rectangle 11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D8232A"/>
                </a:solidFill>
                <a:latin typeface="+mj-lt"/>
              </a:defRPr>
            </a:lvl1pPr>
          </a:lstStyle>
          <a:p>
            <a:fld id="{308A6B53-617A-44FD-81CB-96073F6FAE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8131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529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5228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823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0483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0117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31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5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513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4474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8940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0004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0518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8857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4423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5715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6113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"/>
          <a:stretch/>
        </p:blipFill>
        <p:spPr>
          <a:xfrm>
            <a:off x="2322286" y="0"/>
            <a:ext cx="10682514" cy="6865257"/>
          </a:xfrm>
          <a:prstGeom prst="rect">
            <a:avLst/>
          </a:prstGeom>
        </p:spPr>
      </p:pic>
      <p:sp>
        <p:nvSpPr>
          <p:cNvPr id="8" name="Shape 143"/>
          <p:cNvSpPr/>
          <p:nvPr userDrawn="1"/>
        </p:nvSpPr>
        <p:spPr>
          <a:xfrm>
            <a:off x="0" y="3265714"/>
            <a:ext cx="13004800" cy="3592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bg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 sz="2400">
              <a:solidFill>
                <a:prstClr val="black"/>
              </a:solidFill>
            </a:endParaRPr>
          </a:p>
        </p:txBody>
      </p:sp>
      <p:sp>
        <p:nvSpPr>
          <p:cNvPr id="9" name="Shape 145"/>
          <p:cNvSpPr/>
          <p:nvPr userDrawn="1"/>
        </p:nvSpPr>
        <p:spPr>
          <a:xfrm>
            <a:off x="0" y="-5507"/>
            <a:ext cx="13004800" cy="6863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solidFill>
              <a:srgbClr val="D8232A"/>
            </a:solidFill>
            <a:miter lim="400000"/>
          </a:ln>
          <a:effectLst/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058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88612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42218" y="365126"/>
            <a:ext cx="10711582" cy="690982"/>
          </a:xfrm>
        </p:spPr>
        <p:txBody>
          <a:bodyPr lIns="0">
            <a:normAutofit/>
          </a:bodyPr>
          <a:lstStyle>
            <a:lvl1pPr>
              <a:defRPr sz="2800" b="1">
                <a:solidFill>
                  <a:srgbClr val="D8232A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DCD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iangle rectangle 10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riangle rectangle 11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D8232A"/>
                </a:solidFill>
                <a:latin typeface="+mj-lt"/>
              </a:defRPr>
            </a:lvl1pPr>
          </a:lstStyle>
          <a:p>
            <a:fld id="{308A6B53-617A-44FD-81CB-96073F6FAE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94768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9441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2277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5147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3314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0211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8498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2189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3261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169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09109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332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8228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0239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880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2083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6405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"/>
          <a:stretch/>
        </p:blipFill>
        <p:spPr>
          <a:xfrm>
            <a:off x="2322286" y="0"/>
            <a:ext cx="10682514" cy="6865257"/>
          </a:xfrm>
          <a:prstGeom prst="rect">
            <a:avLst/>
          </a:prstGeom>
        </p:spPr>
      </p:pic>
      <p:sp>
        <p:nvSpPr>
          <p:cNvPr id="8" name="Shape 143"/>
          <p:cNvSpPr/>
          <p:nvPr userDrawn="1"/>
        </p:nvSpPr>
        <p:spPr>
          <a:xfrm>
            <a:off x="0" y="3265714"/>
            <a:ext cx="13004800" cy="3592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bg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 sz="2400">
              <a:solidFill>
                <a:prstClr val="black"/>
              </a:solidFill>
            </a:endParaRPr>
          </a:p>
        </p:txBody>
      </p:sp>
      <p:sp>
        <p:nvSpPr>
          <p:cNvPr id="9" name="Shape 145"/>
          <p:cNvSpPr/>
          <p:nvPr userDrawn="1"/>
        </p:nvSpPr>
        <p:spPr>
          <a:xfrm>
            <a:off x="0" y="-5507"/>
            <a:ext cx="13004800" cy="6863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solidFill>
              <a:srgbClr val="D8232A"/>
            </a:solidFill>
            <a:miter lim="400000"/>
          </a:ln>
          <a:effectLst/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067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42218" y="365126"/>
            <a:ext cx="10711582" cy="690982"/>
          </a:xfrm>
        </p:spPr>
        <p:txBody>
          <a:bodyPr lIns="0">
            <a:normAutofit/>
          </a:bodyPr>
          <a:lstStyle>
            <a:lvl1pPr>
              <a:defRPr sz="2800" b="1">
                <a:solidFill>
                  <a:srgbClr val="D8232A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DCD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iangle rectangle 10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riangle rectangle 11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D8232A"/>
                </a:solidFill>
                <a:latin typeface="+mj-lt"/>
              </a:defRPr>
            </a:lvl1pPr>
          </a:lstStyle>
          <a:p>
            <a:fld id="{308A6B53-617A-44FD-81CB-96073F6FAE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58095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4621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243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9721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117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8173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3885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8603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369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10922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6277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1609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8841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542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88437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1136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7217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53157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"/>
          <a:stretch/>
        </p:blipFill>
        <p:spPr>
          <a:xfrm>
            <a:off x="2322286" y="0"/>
            <a:ext cx="10682514" cy="6865257"/>
          </a:xfrm>
          <a:prstGeom prst="rect">
            <a:avLst/>
          </a:prstGeom>
        </p:spPr>
      </p:pic>
      <p:sp>
        <p:nvSpPr>
          <p:cNvPr id="8" name="Shape 143"/>
          <p:cNvSpPr/>
          <p:nvPr userDrawn="1"/>
        </p:nvSpPr>
        <p:spPr>
          <a:xfrm>
            <a:off x="0" y="3265714"/>
            <a:ext cx="13004800" cy="3592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bg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 sz="2400">
              <a:solidFill>
                <a:prstClr val="black"/>
              </a:solidFill>
            </a:endParaRPr>
          </a:p>
        </p:txBody>
      </p:sp>
      <p:sp>
        <p:nvSpPr>
          <p:cNvPr id="9" name="Shape 145"/>
          <p:cNvSpPr/>
          <p:nvPr userDrawn="1"/>
        </p:nvSpPr>
        <p:spPr>
          <a:xfrm>
            <a:off x="0" y="-5507"/>
            <a:ext cx="13004800" cy="6863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solidFill>
              <a:srgbClr val="D8232A"/>
            </a:solidFill>
            <a:miter lim="400000"/>
          </a:ln>
          <a:effectLst/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0296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42218" y="365126"/>
            <a:ext cx="10711582" cy="690982"/>
          </a:xfrm>
        </p:spPr>
        <p:txBody>
          <a:bodyPr lIns="0">
            <a:normAutofit/>
          </a:bodyPr>
          <a:lstStyle>
            <a:lvl1pPr>
              <a:defRPr sz="2800" b="1">
                <a:solidFill>
                  <a:srgbClr val="D8232A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DCD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iangle rectangle 10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riangle rectangle 11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D8232A"/>
                </a:solidFill>
                <a:latin typeface="+mj-lt"/>
              </a:defRPr>
            </a:lvl1pPr>
          </a:lstStyle>
          <a:p>
            <a:fld id="{308A6B53-617A-44FD-81CB-96073F6FAE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29581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7735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9596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3833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0312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094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604625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0479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62786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3959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25268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7881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723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90271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6362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87606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141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306107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23464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5034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3151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369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283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81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01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d-lls.parisnanterre.fr/ed-138--611454.kjsp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mailto:violences.sexistes.sexuelles%40liste.parisnanterre.fr" TargetMode="External"/><Relationship Id="rId1" Type="http://schemas.openxmlformats.org/officeDocument/2006/relationships/slideLayout" Target="../slideLayouts/slideLayout80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d-lls.parisnanterre.fr/aides-attribuees-par-l-ed-611624.kjsp?RH=1433492055230&amp;RF=1433492154638" TargetMode="External"/><Relationship Id="rId2" Type="http://schemas.openxmlformats.org/officeDocument/2006/relationships/hyperlink" Target="mailto:e.ozenne@parisnanterre.fr" TargetMode="External"/><Relationship Id="rId1" Type="http://schemas.openxmlformats.org/officeDocument/2006/relationships/slideLayout" Target="../slideLayouts/slideLayout8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scd.parisnanterre.fr/" TargetMode="External"/><Relationship Id="rId1" Type="http://schemas.openxmlformats.org/officeDocument/2006/relationships/slideLayout" Target="../slideLayouts/slideLayout8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36"/>
          <p:cNvSpPr/>
          <p:nvPr/>
        </p:nvSpPr>
        <p:spPr>
          <a:xfrm>
            <a:off x="210162" y="2479413"/>
            <a:ext cx="6768742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4000" b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ECOLE DOCTORALE 138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71360" y="4401152"/>
            <a:ext cx="5932973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ebdings" panose="05030102010509060703" pitchFamily="18" charset="2"/>
              <a:buChar char="4"/>
              <a:tabLst/>
            </a:pPr>
            <a:r>
              <a:rPr kumimoji="0" lang="fr-FR" sz="240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sym typeface="Helvetica Light"/>
              </a:rPr>
              <a:t>Dans le collège</a:t>
            </a:r>
            <a:r>
              <a:rPr kumimoji="0" lang="fr-FR" sz="2400" u="none" strike="noStrike" cap="none" spc="0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sym typeface="Helvetica Light"/>
              </a:rPr>
              <a:t> des ED à l’UPN</a:t>
            </a:r>
          </a:p>
          <a:p>
            <a:pPr marL="457200" marR="0" indent="-4572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ebdings" panose="05030102010509060703" pitchFamily="18" charset="2"/>
              <a:buChar char="4"/>
              <a:tabLst/>
            </a:pPr>
            <a:r>
              <a:rPr lang="fr-FR" sz="2400" baseline="0" dirty="0">
                <a:solidFill>
                  <a:schemeClr val="bg1"/>
                </a:solidFill>
              </a:rPr>
              <a:t>Dans la COMUE Paris Lumières</a:t>
            </a:r>
            <a:endParaRPr kumimoji="0" lang="en-US" sz="240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Helvetica Light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32" y="5496487"/>
            <a:ext cx="3052201" cy="652983"/>
          </a:xfrm>
          <a:prstGeom prst="rect">
            <a:avLst/>
          </a:prstGeom>
        </p:spPr>
      </p:pic>
      <p:cxnSp>
        <p:nvCxnSpPr>
          <p:cNvPr id="8" name="Connecteur droit 7"/>
          <p:cNvCxnSpPr/>
          <p:nvPr/>
        </p:nvCxnSpPr>
        <p:spPr>
          <a:xfrm>
            <a:off x="799384" y="4209143"/>
            <a:ext cx="248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42332" y="6478868"/>
            <a:ext cx="39930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sz="1400" b="1" dirty="0">
                <a:solidFill>
                  <a:schemeClr val="bg1"/>
                </a:solidFill>
                <a:hlinkClick r:id="rId3"/>
              </a:rPr>
              <a:t>https://ed-lls.parisnanterre.fr/ed-138--611454.kjsp</a:t>
            </a:r>
            <a:endParaRPr lang="fr-FR" altLang="fr-FR" sz="14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0162" y="313616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4000" b="1" dirty="0">
                <a:solidFill>
                  <a:srgbClr val="FFFFFF"/>
                </a:solidFill>
                <a:ea typeface="Arial" charset="0"/>
                <a:cs typeface="Arial" charset="0"/>
                <a:sym typeface="Averta"/>
              </a:rPr>
              <a:t>Lettres Langues Spectacles</a:t>
            </a:r>
          </a:p>
        </p:txBody>
      </p:sp>
    </p:spTree>
    <p:extLst>
      <p:ext uri="{BB962C8B-B14F-4D97-AF65-F5344CB8AC3E}">
        <p14:creationId xmlns:p14="http://schemas.microsoft.com/office/powerpoint/2010/main" val="59189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e 1"/>
          <p:cNvSpPr/>
          <p:nvPr/>
        </p:nvSpPr>
        <p:spPr>
          <a:xfrm>
            <a:off x="642218" y="227132"/>
            <a:ext cx="5282064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400" dirty="0"/>
              <a:t>Les FORMATIONS DOCTORALES</a:t>
            </a:r>
            <a:endParaRPr lang="fr-FR" sz="2000" dirty="0"/>
          </a:p>
        </p:txBody>
      </p:sp>
      <p:cxnSp>
        <p:nvCxnSpPr>
          <p:cNvPr id="3" name="Connecteur droit 2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7D87AA5E-CB9E-B848-9773-74A1B6FE9ABC}"/>
              </a:ext>
            </a:extLst>
          </p:cNvPr>
          <p:cNvSpPr txBox="1"/>
          <p:nvPr/>
        </p:nvSpPr>
        <p:spPr>
          <a:xfrm>
            <a:off x="557049" y="147144"/>
            <a:ext cx="11466786" cy="588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endParaRPr lang="fr-FR" sz="16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>
              <a:spcAft>
                <a:spcPts val="0"/>
              </a:spcAft>
              <a:defRPr/>
            </a:pPr>
            <a:endParaRPr lang="fr-FR" sz="16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>
              <a:spcAft>
                <a:spcPts val="0"/>
              </a:spcAft>
              <a:defRPr/>
            </a:pPr>
            <a:endParaRPr lang="fr-FR" sz="16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>
              <a:spcAft>
                <a:spcPts val="0"/>
              </a:spcAft>
              <a:defRPr/>
            </a:pPr>
            <a:endParaRPr lang="fr-FR" sz="16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>
              <a:spcAft>
                <a:spcPts val="0"/>
              </a:spcAft>
              <a:defRPr/>
            </a:pPr>
            <a:endParaRPr lang="fr-FR" sz="1600" kern="0" dirty="0">
              <a:solidFill>
                <a:srgbClr val="53585F"/>
              </a:solidFill>
              <a:latin typeface="Averta-Regular"/>
              <a:ea typeface="Arial" charset="0"/>
              <a:cs typeface="Averta-Regular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Chaque </a:t>
            </a:r>
            <a:r>
              <a:rPr lang="fr-FR" sz="1600" kern="0" dirty="0" err="1">
                <a:solidFill>
                  <a:srgbClr val="53585F"/>
                </a:solidFill>
                <a:ea typeface="Arial" charset="0"/>
                <a:cs typeface="Averta-Regular"/>
              </a:rPr>
              <a:t>doctorant.e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 doit valider, au cours des trois premières années, un total de </a:t>
            </a:r>
            <a:r>
              <a:rPr lang="fr-FR" sz="1600" b="1" kern="0" dirty="0">
                <a:solidFill>
                  <a:srgbClr val="C00000"/>
                </a:solidFill>
                <a:ea typeface="Arial" charset="0"/>
                <a:cs typeface="Averta-Regular"/>
              </a:rPr>
              <a:t>180 crédits </a:t>
            </a:r>
          </a:p>
          <a:p>
            <a:pPr fontAlgn="auto">
              <a:spcAft>
                <a:spcPts val="0"/>
              </a:spcAft>
              <a:defRPr/>
            </a:pPr>
            <a:endParaRPr lang="fr-FR" sz="1600" b="1" kern="0" dirty="0">
              <a:solidFill>
                <a:srgbClr val="FF0000"/>
              </a:solidFill>
              <a:ea typeface="Arial" charset="0"/>
              <a:cs typeface="Averta-Regular"/>
            </a:endParaRPr>
          </a:p>
          <a:p>
            <a:pPr marL="285750" lvl="1" indent="-285750">
              <a:lnSpc>
                <a:spcPct val="80000"/>
              </a:lnSpc>
              <a:spcBef>
                <a:spcPts val="1800"/>
              </a:spcBef>
              <a:buClr>
                <a:srgbClr val="D8232A"/>
              </a:buClr>
              <a:buFont typeface="Wingdings" panose="05000000000000000000" pitchFamily="2" charset="2"/>
              <a:buChar char="§"/>
            </a:pPr>
            <a:r>
              <a:rPr lang="fr-FR" altLang="fr-FR" b="1" dirty="0">
                <a:solidFill>
                  <a:srgbClr val="C00000"/>
                </a:solidFill>
              </a:rPr>
              <a:t>150 crédits </a:t>
            </a:r>
            <a:r>
              <a:rPr lang="fr-FR" altLang="fr-FR" sz="1600" dirty="0">
                <a:solidFill>
                  <a:srgbClr val="333333"/>
                </a:solidFill>
              </a:rPr>
              <a:t>pour la </a:t>
            </a:r>
            <a:r>
              <a:rPr lang="fr-FR" altLang="fr-FR" sz="1600" b="1" dirty="0">
                <a:solidFill>
                  <a:srgbClr val="333333"/>
                </a:solidFill>
              </a:rPr>
              <a:t>thèse</a:t>
            </a:r>
            <a:r>
              <a:rPr lang="fr-FR" altLang="fr-FR" sz="1600" dirty="0">
                <a:solidFill>
                  <a:srgbClr val="333333"/>
                </a:solidFill>
              </a:rPr>
              <a:t> (rédaction et soutenance) </a:t>
            </a:r>
          </a:p>
          <a:p>
            <a:pPr marL="285750" lvl="1" indent="-285750">
              <a:lnSpc>
                <a:spcPct val="80000"/>
              </a:lnSpc>
              <a:spcBef>
                <a:spcPts val="1800"/>
              </a:spcBef>
              <a:buClr>
                <a:srgbClr val="D8232A"/>
              </a:buClr>
              <a:buFont typeface="Wingdings" panose="05000000000000000000" pitchFamily="2" charset="2"/>
              <a:buChar char="§"/>
            </a:pPr>
            <a:r>
              <a:rPr lang="fr-FR" altLang="fr-FR" b="1" dirty="0">
                <a:solidFill>
                  <a:srgbClr val="C00000"/>
                </a:solidFill>
              </a:rPr>
              <a:t>10 crédits 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Calibri" panose="020F0502020204030204" pitchFamily="34" charset="0"/>
              </a:rPr>
              <a:t>pour les </a:t>
            </a:r>
            <a:r>
              <a:rPr lang="fr-FR" sz="1600" b="1" kern="0" dirty="0">
                <a:solidFill>
                  <a:srgbClr val="53585F"/>
                </a:solidFill>
                <a:ea typeface="Arial" charset="0"/>
                <a:cs typeface="Calibri" panose="020F0502020204030204" pitchFamily="34" charset="0"/>
              </a:rPr>
              <a:t>formations Transversales 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présence à des formations mutualisés entre toutes les écoles doctorales, dont :</a:t>
            </a:r>
          </a:p>
          <a:p>
            <a:pPr marL="800100" lvl="1">
              <a:buFont typeface="Arial" panose="020B0604020202020204" pitchFamily="34" charset="0"/>
              <a:buChar char="•"/>
              <a:defRPr/>
            </a:pP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        Langues &amp; communication </a:t>
            </a:r>
            <a:r>
              <a:rPr lang="fr-FR" sz="1600" i="1" kern="0" dirty="0">
                <a:solidFill>
                  <a:srgbClr val="53585F"/>
                </a:solidFill>
                <a:ea typeface="Arial" charset="0"/>
                <a:cs typeface="Averta-Regular"/>
              </a:rPr>
              <a:t>(30h) 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– </a:t>
            </a:r>
            <a:r>
              <a:rPr lang="fr-FR" sz="1600" kern="0" dirty="0">
                <a:solidFill>
                  <a:srgbClr val="FF0000"/>
                </a:solidFill>
                <a:ea typeface="Arial" charset="0"/>
                <a:cs typeface="Averta-Regular"/>
              </a:rPr>
              <a:t>2 crédits</a:t>
            </a:r>
          </a:p>
          <a:p>
            <a:pPr marL="800100" lvl="1">
              <a:buFont typeface="Arial" panose="020B0604020202020204" pitchFamily="34" charset="0"/>
              <a:buChar char="•"/>
              <a:defRPr/>
            </a:pP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        4 formations à choisir dans le catalogue de </a:t>
            </a:r>
            <a:r>
              <a:rPr lang="fr-FR" sz="1600" b="1" kern="0" dirty="0">
                <a:solidFill>
                  <a:srgbClr val="53585F"/>
                </a:solidFill>
                <a:ea typeface="Arial" charset="0"/>
                <a:cs typeface="Averta-Regular"/>
              </a:rPr>
              <a:t>formations professionnelles </a:t>
            </a:r>
            <a:r>
              <a:rPr lang="fr-FR" sz="1600" i="1" kern="0" dirty="0">
                <a:solidFill>
                  <a:srgbClr val="53585F"/>
                </a:solidFill>
                <a:ea typeface="Arial" charset="0"/>
                <a:cs typeface="Averta-Regular"/>
              </a:rPr>
              <a:t>(variable selon formations choisies) 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– </a:t>
            </a:r>
            <a:r>
              <a:rPr lang="fr-FR" sz="1600" kern="0" dirty="0">
                <a:solidFill>
                  <a:srgbClr val="FF0000"/>
                </a:solidFill>
                <a:ea typeface="Arial" charset="0"/>
                <a:cs typeface="Averta-Regular"/>
              </a:rPr>
              <a:t>8 crédits</a:t>
            </a:r>
            <a:endParaRPr lang="fr-FR" altLang="fr-FR" sz="1600" dirty="0">
              <a:solidFill>
                <a:srgbClr val="333333"/>
              </a:solidFill>
            </a:endParaRPr>
          </a:p>
          <a:p>
            <a:pPr marL="285750" lvl="1" indent="-285750">
              <a:lnSpc>
                <a:spcPct val="80000"/>
              </a:lnSpc>
              <a:spcBef>
                <a:spcPts val="1800"/>
              </a:spcBef>
              <a:buClr>
                <a:srgbClr val="D8232A"/>
              </a:buClr>
              <a:buFont typeface="Wingdings" panose="05000000000000000000" pitchFamily="2" charset="2"/>
              <a:buChar char="§"/>
            </a:pPr>
            <a:r>
              <a:rPr lang="fr-FR" b="1" kern="0" dirty="0">
                <a:solidFill>
                  <a:srgbClr val="C00000"/>
                </a:solidFill>
                <a:ea typeface="Arial" charset="0"/>
                <a:cs typeface="Averta-Regular"/>
              </a:rPr>
              <a:t>8 crédits 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pour </a:t>
            </a:r>
            <a:r>
              <a:rPr lang="fr-FR" sz="1600" b="1" kern="0" dirty="0">
                <a:solidFill>
                  <a:srgbClr val="53585F"/>
                </a:solidFill>
                <a:ea typeface="Arial" charset="0"/>
                <a:cs typeface="Averta-Regular"/>
              </a:rPr>
              <a:t>production et diffusion scientifique </a:t>
            </a:r>
          </a:p>
          <a:p>
            <a:pPr marL="0" lvl="1">
              <a:buClr>
                <a:srgbClr val="D8232A"/>
              </a:buClr>
            </a:pPr>
            <a:r>
              <a:rPr lang="fr-FR" sz="1100" kern="0" dirty="0">
                <a:solidFill>
                  <a:srgbClr val="53585F"/>
                </a:solidFill>
                <a:latin typeface="Averta-Regular"/>
                <a:ea typeface="Arial" charset="0"/>
                <a:cs typeface="Averta-Regular"/>
              </a:rPr>
              <a:t>	</a:t>
            </a:r>
            <a:r>
              <a:rPr lang="fr-FR" sz="1100" kern="0" dirty="0">
                <a:ea typeface="Arial" charset="0"/>
                <a:cs typeface="Averta-Regular"/>
              </a:rPr>
              <a:t>publication </a:t>
            </a:r>
            <a:r>
              <a:rPr lang="fr-FR" sz="1100" kern="0" dirty="0">
                <a:solidFill>
                  <a:srgbClr val="C00000"/>
                </a:solidFill>
                <a:ea typeface="Arial" charset="0"/>
                <a:cs typeface="Averta-Regular"/>
              </a:rPr>
              <a:t>– 4 crédits</a:t>
            </a:r>
          </a:p>
          <a:p>
            <a:pPr marL="0" lvl="1">
              <a:buClr>
                <a:srgbClr val="D8232A"/>
              </a:buClr>
            </a:pPr>
            <a:r>
              <a:rPr lang="fr-FR" sz="1100" kern="0" dirty="0">
                <a:ea typeface="Arial" charset="0"/>
                <a:cs typeface="Averta-Regular"/>
              </a:rPr>
              <a:t>	participation active à une manifestation scientifique – </a:t>
            </a:r>
            <a:r>
              <a:rPr lang="fr-FR" sz="1100" kern="0" dirty="0">
                <a:solidFill>
                  <a:srgbClr val="C00000"/>
                </a:solidFill>
                <a:ea typeface="Arial" charset="0"/>
                <a:cs typeface="Averta-Regular"/>
              </a:rPr>
              <a:t>2 crédits</a:t>
            </a:r>
          </a:p>
          <a:p>
            <a:pPr marL="0" lvl="1">
              <a:buClr>
                <a:srgbClr val="D8232A"/>
              </a:buClr>
            </a:pPr>
            <a:r>
              <a:rPr lang="fr-FR" sz="1100" kern="0" dirty="0">
                <a:ea typeface="Arial" charset="0"/>
                <a:cs typeface="Averta-Regular"/>
              </a:rPr>
              <a:t>	organisation d’une manifestation scientifique – </a:t>
            </a:r>
            <a:r>
              <a:rPr lang="fr-FR" sz="1100" kern="0" dirty="0">
                <a:solidFill>
                  <a:srgbClr val="C00000"/>
                </a:solidFill>
                <a:ea typeface="Arial" charset="0"/>
                <a:cs typeface="Averta-Regular"/>
              </a:rPr>
              <a:t>2 crédits</a:t>
            </a:r>
            <a:endParaRPr lang="fr-FR" altLang="fr-FR" sz="1100" dirty="0">
              <a:solidFill>
                <a:srgbClr val="333333"/>
              </a:solidFill>
            </a:endParaRPr>
          </a:p>
          <a:p>
            <a:pPr marL="285750" lvl="1" indent="-285750">
              <a:lnSpc>
                <a:spcPct val="80000"/>
              </a:lnSpc>
              <a:spcBef>
                <a:spcPts val="1800"/>
              </a:spcBef>
              <a:buClr>
                <a:srgbClr val="D8232A"/>
              </a:buClr>
              <a:buFont typeface="Wingdings" panose="05000000000000000000" pitchFamily="2" charset="2"/>
              <a:buChar char="§"/>
            </a:pPr>
            <a:r>
              <a:rPr lang="fr-FR" b="1" kern="0" dirty="0">
                <a:solidFill>
                  <a:srgbClr val="C00000"/>
                </a:solidFill>
                <a:ea typeface="Arial" charset="0"/>
                <a:cs typeface="Averta-Regular"/>
              </a:rPr>
              <a:t>12 crédits 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pour la </a:t>
            </a:r>
            <a:r>
              <a:rPr lang="fr-FR" sz="1600" b="1" kern="0" dirty="0">
                <a:solidFill>
                  <a:srgbClr val="53585F"/>
                </a:solidFill>
                <a:ea typeface="Arial" charset="0"/>
                <a:cs typeface="Averta-Regular"/>
              </a:rPr>
              <a:t>formation scientifique 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(séminaires, formations, etc.)</a:t>
            </a:r>
            <a:endParaRPr lang="fr-FR" altLang="fr-FR" sz="1600" dirty="0">
              <a:solidFill>
                <a:srgbClr val="333333"/>
              </a:solidFill>
            </a:endParaRPr>
          </a:p>
          <a:p>
            <a:pPr lvl="3" indent="0" fontAlgn="auto">
              <a:spcAft>
                <a:spcPts val="0"/>
              </a:spcAft>
              <a:defRPr/>
            </a:pPr>
            <a:endParaRPr lang="fr-FR" sz="1600" kern="0" dirty="0">
              <a:solidFill>
                <a:srgbClr val="53585F"/>
              </a:solidFill>
              <a:ea typeface="Arial" charset="0"/>
              <a:cs typeface="Averta-Regular"/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Ethique de la recherche &amp; intégrité scientifique </a:t>
            </a:r>
            <a:r>
              <a:rPr lang="fr-FR" sz="1600" i="1" kern="0" dirty="0">
                <a:solidFill>
                  <a:srgbClr val="53585F"/>
                </a:solidFill>
                <a:ea typeface="Arial" charset="0"/>
                <a:cs typeface="Averta-Regular"/>
              </a:rPr>
              <a:t>(8h : 1 CM de 2h + 1 TD de 6h) </a:t>
            </a:r>
            <a:r>
              <a:rPr lang="fr-FR" sz="1600" kern="0" dirty="0">
                <a:solidFill>
                  <a:srgbClr val="53585F"/>
                </a:solidFill>
                <a:ea typeface="Arial" charset="0"/>
                <a:cs typeface="Averta-Regular"/>
              </a:rPr>
              <a:t>– </a:t>
            </a:r>
            <a:r>
              <a:rPr lang="fr-FR" sz="1600" kern="0" dirty="0">
                <a:solidFill>
                  <a:srgbClr val="FF0000"/>
                </a:solidFill>
                <a:ea typeface="Arial" charset="0"/>
                <a:cs typeface="Averta-Regular"/>
              </a:rPr>
              <a:t>2 crédits (Obligatoire)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fr-FR" sz="1600" b="1" kern="0" dirty="0">
                <a:solidFill>
                  <a:srgbClr val="73C764"/>
                </a:solidFill>
                <a:ea typeface="Arial" charset="0"/>
                <a:cs typeface="Averta-Regular"/>
              </a:rPr>
              <a:t>Séminaires transversaux de l’ED 138 </a:t>
            </a:r>
            <a:r>
              <a:rPr lang="fr-FR" sz="1600" b="1" i="1" kern="0" dirty="0">
                <a:solidFill>
                  <a:srgbClr val="73C764"/>
                </a:solidFill>
                <a:ea typeface="Arial" charset="0"/>
                <a:cs typeface="Averta-Regular"/>
              </a:rPr>
              <a:t>(24h) </a:t>
            </a:r>
            <a:r>
              <a:rPr lang="fr-FR" sz="1600" b="1" kern="0" dirty="0">
                <a:solidFill>
                  <a:srgbClr val="73C764"/>
                </a:solidFill>
                <a:ea typeface="Arial" charset="0"/>
                <a:cs typeface="Averta-Regular"/>
              </a:rPr>
              <a:t>– 4 crédits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fr-FR" sz="1600" b="1" kern="0" dirty="0">
                <a:solidFill>
                  <a:srgbClr val="73C764"/>
                </a:solidFill>
                <a:ea typeface="Arial" charset="0"/>
                <a:cs typeface="Averta-Regular"/>
              </a:rPr>
              <a:t>Séminaires disciplinaires (Unités de Recherches) </a:t>
            </a:r>
            <a:r>
              <a:rPr lang="fr-FR" sz="1600" b="1" i="1" kern="0" dirty="0">
                <a:solidFill>
                  <a:srgbClr val="73C764"/>
                </a:solidFill>
                <a:ea typeface="Arial" charset="0"/>
                <a:cs typeface="Averta-Regular"/>
              </a:rPr>
              <a:t> </a:t>
            </a:r>
            <a:r>
              <a:rPr lang="fr-FR" sz="1600" b="1" kern="0" dirty="0">
                <a:solidFill>
                  <a:srgbClr val="73C764"/>
                </a:solidFill>
                <a:ea typeface="Arial" charset="0"/>
                <a:cs typeface="Averta-Regular"/>
              </a:rPr>
              <a:t>– 6 crédits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2545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entagone 6"/>
          <p:cNvSpPr/>
          <p:nvPr/>
        </p:nvSpPr>
        <p:spPr>
          <a:xfrm>
            <a:off x="555132" y="209708"/>
            <a:ext cx="5282064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400" dirty="0"/>
              <a:t>FORMATIONS SCIENTIFIQUES </a:t>
            </a:r>
            <a:r>
              <a:rPr lang="fr-FR" altLang="fr-FR" sz="2000" b="1" dirty="0">
                <a:solidFill>
                  <a:schemeClr val="tx1"/>
                </a:solidFill>
              </a:rPr>
              <a:t>12 crédits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3561" y="2545283"/>
            <a:ext cx="11448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4 crédits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 formations scientifiques organisées par l’</a:t>
            </a:r>
            <a:r>
              <a:rPr lang="fr-FR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 LLS</a:t>
            </a:r>
            <a:endParaRPr lang="fr-FR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séminaires transversaux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</a:t>
            </a:r>
          </a:p>
          <a:p>
            <a:pPr lvl="0"/>
            <a:r>
              <a:rPr lang="fr-FR" b="1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9" name="Shape 168"/>
          <p:cNvSpPr>
            <a:spLocks noChangeArrowheads="1"/>
          </p:cNvSpPr>
          <p:nvPr/>
        </p:nvSpPr>
        <p:spPr bwMode="auto">
          <a:xfrm>
            <a:off x="612011" y="2927866"/>
            <a:ext cx="169279" cy="179055"/>
          </a:xfrm>
          <a:prstGeom prst="rect">
            <a:avLst/>
          </a:prstGeom>
          <a:solidFill>
            <a:srgbClr val="C0000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0000"/>
              </a:solidFill>
              <a:latin typeface="Helvetica Light"/>
              <a:cs typeface="Helvetica Light"/>
            </a:endParaRPr>
          </a:p>
        </p:txBody>
      </p:sp>
      <p:sp>
        <p:nvSpPr>
          <p:cNvPr id="11" name="Shape 168">
            <a:extLst>
              <a:ext uri="{FF2B5EF4-FFF2-40B4-BE49-F238E27FC236}">
                <a16:creationId xmlns:a16="http://schemas.microsoft.com/office/drawing/2014/main" id="{8591F132-8887-1348-A8A8-9706EF961B2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12011" y="1205566"/>
            <a:ext cx="180735" cy="170191"/>
          </a:xfrm>
          <a:prstGeom prst="rect">
            <a:avLst/>
          </a:prstGeom>
          <a:solidFill>
            <a:srgbClr val="C0000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0000"/>
              </a:solidFill>
              <a:latin typeface="Helvetica Light"/>
              <a:cs typeface="Helvetica Ligh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149675-BD27-CA48-8957-1D1BF80E001F}"/>
              </a:ext>
            </a:extLst>
          </p:cNvPr>
          <p:cNvSpPr txBox="1"/>
          <p:nvPr/>
        </p:nvSpPr>
        <p:spPr>
          <a:xfrm>
            <a:off x="1060315" y="1129696"/>
            <a:ext cx="9577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C00000"/>
                </a:solidFill>
              </a:rPr>
              <a:t>      </a:t>
            </a:r>
            <a:r>
              <a:rPr lang="fr-FR" b="1" dirty="0">
                <a:solidFill>
                  <a:srgbClr val="C00000"/>
                </a:solidFill>
              </a:rPr>
              <a:t>2 crédits </a:t>
            </a:r>
            <a:r>
              <a:rPr lang="fr-FR" sz="1400" b="1" dirty="0">
                <a:solidFill>
                  <a:schemeClr val="bg2">
                    <a:lumMod val="25000"/>
                  </a:schemeClr>
                </a:solidFill>
              </a:rPr>
              <a:t>en Éthique de la recherche</a:t>
            </a:r>
          </a:p>
          <a:p>
            <a:endParaRPr lang="fr-FR" dirty="0"/>
          </a:p>
        </p:txBody>
      </p:sp>
      <p:sp>
        <p:nvSpPr>
          <p:cNvPr id="14" name="Shape 168">
            <a:extLst>
              <a:ext uri="{FF2B5EF4-FFF2-40B4-BE49-F238E27FC236}">
                <a16:creationId xmlns:a16="http://schemas.microsoft.com/office/drawing/2014/main" id="{5D56EED4-589C-5545-AEF1-D87075937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011" y="2084599"/>
            <a:ext cx="180734" cy="173488"/>
          </a:xfrm>
          <a:prstGeom prst="rect">
            <a:avLst/>
          </a:prstGeom>
          <a:solidFill>
            <a:srgbClr val="C00000"/>
          </a:solidFill>
          <a:ln w="12700">
            <a:noFill/>
            <a:miter lim="400000"/>
            <a:headEnd/>
            <a:tailEnd/>
          </a:ln>
        </p:spPr>
        <p:txBody>
          <a:bodyPr lIns="50800" tIns="50800" rIns="50800" bIns="50800" anchor="ctr"/>
          <a:lstStyle/>
          <a:p>
            <a:pPr algn="ctr" hangingPunct="0"/>
            <a:endParaRPr lang="fr-FR" sz="2400" dirty="0">
              <a:solidFill>
                <a:srgbClr val="FF0000"/>
              </a:solidFill>
              <a:latin typeface="Helvetica Light"/>
              <a:cs typeface="Helvetica Light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00252A8-3529-DE4F-8D40-D846E4B96E5D}"/>
              </a:ext>
            </a:extLst>
          </p:cNvPr>
          <p:cNvSpPr txBox="1"/>
          <p:nvPr/>
        </p:nvSpPr>
        <p:spPr>
          <a:xfrm>
            <a:off x="9248503" y="2743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8E65B20-A407-624A-90DD-CF1ADA9EACD1}"/>
              </a:ext>
            </a:extLst>
          </p:cNvPr>
          <p:cNvSpPr txBox="1"/>
          <p:nvPr/>
        </p:nvSpPr>
        <p:spPr>
          <a:xfrm>
            <a:off x="310838" y="1970890"/>
            <a:ext cx="9965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kern="0" dirty="0">
                <a:solidFill>
                  <a:srgbClr val="C00000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                	6 crédits </a:t>
            </a:r>
            <a:r>
              <a:rPr lang="fr-FR" b="1" kern="0" dirty="0">
                <a:solidFill>
                  <a:srgbClr val="53585F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en séminaires disciplinaires : activités organisées par votre Unité de recherche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249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6892" y="6011913"/>
            <a:ext cx="1371823" cy="29244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3" name="Shape 182"/>
          <p:cNvSpPr/>
          <p:nvPr/>
        </p:nvSpPr>
        <p:spPr>
          <a:xfrm>
            <a:off x="2133754" y="2571750"/>
            <a:ext cx="6062579" cy="3202998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35719" tIns="35719" rIns="35719" bIns="35719" numCol="2" spcCol="431116"/>
          <a:lstStyle/>
          <a:p>
            <a:pPr algn="just" hangingPunct="0"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sz="1195" kern="0" dirty="0">
              <a:solidFill>
                <a:srgbClr val="53585F"/>
              </a:solidFill>
              <a:ea typeface="Arial" charset="0"/>
              <a:sym typeface="Averta-Regular"/>
            </a:endParaRPr>
          </a:p>
        </p:txBody>
      </p:sp>
      <p:sp>
        <p:nvSpPr>
          <p:cNvPr id="8" name="Pentagone 7"/>
          <p:cNvSpPr/>
          <p:nvPr/>
        </p:nvSpPr>
        <p:spPr>
          <a:xfrm>
            <a:off x="642217" y="227132"/>
            <a:ext cx="6222222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Comités de suivi</a:t>
            </a:r>
          </a:p>
        </p:txBody>
      </p:sp>
      <p:sp>
        <p:nvSpPr>
          <p:cNvPr id="9" name="Rectangle 8"/>
          <p:cNvSpPr/>
          <p:nvPr/>
        </p:nvSpPr>
        <p:spPr>
          <a:xfrm>
            <a:off x="437883" y="1253389"/>
            <a:ext cx="11423559" cy="6268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dirty="0"/>
              <a:t>En application du l’arrêté du 25 mai 2016, modifié par l’arrêté du 26 août 2022, art. 13, les </a:t>
            </a:r>
            <a:r>
              <a:rPr lang="fr-FR" sz="2000" dirty="0" err="1"/>
              <a:t>doctorant.e.s</a:t>
            </a:r>
            <a:r>
              <a:rPr lang="fr-FR" sz="2000" dirty="0"/>
              <a:t> doivent, chaque année, avant l’inscription en </a:t>
            </a:r>
            <a:r>
              <a:rPr lang="fr-FR" sz="2000" dirty="0">
                <a:solidFill>
                  <a:srgbClr val="FF0000"/>
                </a:solidFill>
              </a:rPr>
              <a:t>2</a:t>
            </a:r>
            <a:r>
              <a:rPr lang="fr-FR" sz="2000" baseline="30000" dirty="0">
                <a:solidFill>
                  <a:srgbClr val="FF0000"/>
                </a:solidFill>
              </a:rPr>
              <a:t>e</a:t>
            </a:r>
            <a:r>
              <a:rPr lang="fr-FR" sz="2000" dirty="0">
                <a:solidFill>
                  <a:srgbClr val="FF0000"/>
                </a:solidFill>
              </a:rPr>
              <a:t> année (inscrits 2023-2024)</a:t>
            </a:r>
            <a:r>
              <a:rPr lang="fr-FR" sz="2000" dirty="0"/>
              <a:t>, s’entretenir avec un </a:t>
            </a:r>
            <a:r>
              <a:rPr lang="fr-FR" sz="2000" b="1" dirty="0"/>
              <a:t>Comité de suivi </a:t>
            </a:r>
            <a:r>
              <a:rPr lang="fr-FR" sz="2000" dirty="0"/>
              <a:t>individuel. 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b="1" dirty="0"/>
              <a:t>Le CSI </a:t>
            </a:r>
            <a:r>
              <a:rPr lang="fr-FR" sz="2000" dirty="0"/>
              <a:t>assure un accompagnement du/de la </a:t>
            </a:r>
            <a:r>
              <a:rPr lang="fr-FR" sz="2000" dirty="0" err="1"/>
              <a:t>doctorant.e</a:t>
            </a:r>
            <a:r>
              <a:rPr lang="fr-FR" sz="2000" dirty="0"/>
              <a:t> pendant toute la durée du doctorat. Il a pour objectif de l’écouter et de s’assurer de </a:t>
            </a:r>
            <a:r>
              <a:rPr lang="fr-FR" sz="2000" b="1" dirty="0"/>
              <a:t>l’avancement de son travail</a:t>
            </a:r>
            <a:r>
              <a:rPr lang="fr-FR" sz="2000" dirty="0"/>
              <a:t>. 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dirty="0"/>
              <a:t>Le CSI joue un rôle de </a:t>
            </a:r>
            <a:r>
              <a:rPr lang="fr-FR" sz="2000" b="1" dirty="0"/>
              <a:t>prévention des violences </a:t>
            </a:r>
            <a:r>
              <a:rPr lang="fr-FR" sz="2000" dirty="0"/>
              <a:t>et des discriminations.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dirty="0"/>
              <a:t>Chaque comité de suivi est composé au moins d’un membre spécialiste et d’un membre extérieur à la discipline.  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dirty="0"/>
              <a:t>Sa composition devrait rester constante.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b="1" dirty="0"/>
              <a:t>La / le </a:t>
            </a:r>
            <a:r>
              <a:rPr lang="fr-FR" sz="2000" b="1" dirty="0" err="1"/>
              <a:t>doctorant.e</a:t>
            </a:r>
            <a:r>
              <a:rPr lang="fr-FR" sz="2000" b="1" dirty="0"/>
              <a:t> est </a:t>
            </a:r>
            <a:r>
              <a:rPr lang="fr-FR" sz="2000" b="1" dirty="0" err="1"/>
              <a:t>consulté.e</a:t>
            </a:r>
            <a:r>
              <a:rPr lang="fr-FR" sz="2000" b="1" dirty="0"/>
              <a:t> avant sa composition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dirty="0"/>
              <a:t>Entretien en trois étapes : présentation de l’avancement des travaux et discussions, entretien avec le doctorant sans la direction de thèse, entretien avec la direction de thèse sans le doctorant.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dirty="0"/>
              <a:t>Le CSI formule des recommandations transmises à l’école doctorale après chaque entretien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fr-FR" sz="2000" dirty="0"/>
          </a:p>
          <a:p>
            <a:pPr algn="just">
              <a:spcAft>
                <a:spcPts val="1000"/>
              </a:spcAft>
              <a:buSzPts val="1000"/>
              <a:tabLst>
                <a:tab pos="457200" algn="l"/>
              </a:tabLst>
            </a:pPr>
            <a:endParaRPr lang="fr-FR" sz="2000" dirty="0"/>
          </a:p>
          <a:p>
            <a:pPr lvl="0" algn="just">
              <a:spcAft>
                <a:spcPts val="1000"/>
              </a:spcAft>
              <a:buSzPts val="1000"/>
              <a:tabLst>
                <a:tab pos="457200" algn="l"/>
              </a:tabLs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56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e 1"/>
          <p:cNvSpPr/>
          <p:nvPr/>
        </p:nvSpPr>
        <p:spPr>
          <a:xfrm>
            <a:off x="642217" y="227132"/>
            <a:ext cx="7397913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642217" y="947057"/>
            <a:ext cx="110163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Une </a:t>
            </a:r>
            <a:r>
              <a:rPr lang="fr-FR" b="1" dirty="0"/>
              <a:t>cellule d'écoute et d’accompagnement des victimes de violences sexistes et sexuelles </a:t>
            </a:r>
            <a:r>
              <a:rPr lang="fr-FR" dirty="0"/>
              <a:t>a été mise en place au sein de l'Université. Cette cellule découle de l'engagement de l'Université Paris Nanterre à promouvoir l'égalité de genre et la lutte contre les violences sexistes et sexuelles au sein de l'Université.</a:t>
            </a:r>
          </a:p>
          <a:p>
            <a:endParaRPr lang="fr-FR" dirty="0"/>
          </a:p>
          <a:p>
            <a:pPr algn="ctr"/>
            <a:r>
              <a:rPr lang="fr-FR" b="1" dirty="0"/>
              <a:t>Vous êtes victime ou témoin de violences sexistes et/ou sexuelles ? Contactez la cellule : </a:t>
            </a:r>
            <a:r>
              <a:rPr lang="fr-FR" b="1" dirty="0">
                <a:hlinkClick r:id="rId2"/>
              </a:rPr>
              <a:t>violences.sexistes.sexuelles@liste.parisnanterre.fr</a:t>
            </a:r>
            <a:endParaRPr lang="fr-FR" b="1" dirty="0">
              <a:effectLst/>
            </a:endParaRPr>
          </a:p>
        </p:txBody>
      </p:sp>
      <p:sp>
        <p:nvSpPr>
          <p:cNvPr id="7" name="Pentagone 6"/>
          <p:cNvSpPr/>
          <p:nvPr/>
        </p:nvSpPr>
        <p:spPr>
          <a:xfrm>
            <a:off x="489817" y="227132"/>
            <a:ext cx="9274669" cy="589297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/>
              <a:t>La lutte contre les violences sexistes et sexuelles à l'Université Paris Nanterre</a:t>
            </a:r>
          </a:p>
        </p:txBody>
      </p:sp>
      <p:pic>
        <p:nvPicPr>
          <p:cNvPr id="5" name="Image 4" descr="Outil Capture d’écran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87" b="90000" l="7692" r="89948">
                        <a14:backgroundMark x1="5944" y1="14574" x2="79108" y2="138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242" y="604504"/>
            <a:ext cx="8346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69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entagone 24"/>
          <p:cNvSpPr/>
          <p:nvPr/>
        </p:nvSpPr>
        <p:spPr>
          <a:xfrm>
            <a:off x="571925" y="208110"/>
            <a:ext cx="3311534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PARCOURS DOCTORAL</a:t>
            </a:r>
            <a:endParaRPr lang="en-US" sz="2400" dirty="0">
              <a:solidFill>
                <a:prstClr val="white"/>
              </a:solidFill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704070" y="837743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e 3"/>
          <p:cNvGrpSpPr/>
          <p:nvPr/>
        </p:nvGrpSpPr>
        <p:grpSpPr>
          <a:xfrm>
            <a:off x="1161254" y="742668"/>
            <a:ext cx="3990643" cy="4713424"/>
            <a:chOff x="1280928" y="802854"/>
            <a:chExt cx="3643952" cy="4156015"/>
          </a:xfrm>
        </p:grpSpPr>
        <p:sp>
          <p:nvSpPr>
            <p:cNvPr id="3" name="Rectangle 2"/>
            <p:cNvSpPr/>
            <p:nvPr/>
          </p:nvSpPr>
          <p:spPr>
            <a:xfrm>
              <a:off x="1968904" y="1218443"/>
              <a:ext cx="2268000" cy="360000"/>
            </a:xfrm>
            <a:prstGeom prst="rect">
              <a:avLst/>
            </a:prstGeom>
            <a:solidFill>
              <a:srgbClr val="73C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1</a:t>
              </a:r>
              <a:r>
                <a:rPr lang="fr-FR" sz="2000" b="1" baseline="30000" dirty="0"/>
                <a:t>ère</a:t>
              </a:r>
              <a:r>
                <a:rPr lang="fr-FR" sz="2000" b="1" dirty="0"/>
                <a:t> ANNEE</a:t>
              </a:r>
              <a:endParaRPr lang="en-US" sz="2000" b="1" dirty="0"/>
            </a:p>
          </p:txBody>
        </p:sp>
        <p:sp>
          <p:nvSpPr>
            <p:cNvPr id="12" name="Triangle isocèle 11"/>
            <p:cNvSpPr/>
            <p:nvPr/>
          </p:nvSpPr>
          <p:spPr>
            <a:xfrm rot="5400000">
              <a:off x="2933225" y="2710790"/>
              <a:ext cx="451653" cy="27155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riangle isocèle 14"/>
            <p:cNvSpPr/>
            <p:nvPr/>
          </p:nvSpPr>
          <p:spPr>
            <a:xfrm rot="5400000">
              <a:off x="2933225" y="3397687"/>
              <a:ext cx="451653" cy="27155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908454" y="4605546"/>
              <a:ext cx="2388900" cy="35332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4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ANNÉE</a:t>
              </a:r>
              <a:endParaRPr lang="en-US" sz="2000" b="1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903783" y="2881659"/>
              <a:ext cx="2313940" cy="346955"/>
            </a:xfrm>
            <a:prstGeom prst="rect">
              <a:avLst/>
            </a:prstGeom>
            <a:solidFill>
              <a:srgbClr val="73C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3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ANNEE</a:t>
              </a:r>
              <a:endParaRPr lang="en-US" sz="2000" b="1" dirty="0"/>
            </a:p>
          </p:txBody>
        </p:sp>
        <p:sp>
          <p:nvSpPr>
            <p:cNvPr id="2" name="ZoneTexte 1"/>
            <p:cNvSpPr txBox="1"/>
            <p:nvPr/>
          </p:nvSpPr>
          <p:spPr>
            <a:xfrm>
              <a:off x="1719051" y="2705336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fr-FR" dirty="0"/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1392591" y="3354829"/>
              <a:ext cx="3381286" cy="814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Avec demande de dérogation</a:t>
              </a:r>
            </a:p>
            <a:p>
              <a:pPr algn="ctr"/>
              <a:r>
                <a:rPr lang="fr-FR" dirty="0"/>
                <a:t>Après avis du comité de suivi</a:t>
              </a:r>
            </a:p>
            <a:p>
              <a:pPr algn="ctr"/>
              <a:r>
                <a:rPr lang="fr-FR" dirty="0"/>
                <a:t>Après validation des ECTS</a:t>
              </a:r>
            </a:p>
          </p:txBody>
        </p:sp>
        <p:sp>
          <p:nvSpPr>
            <p:cNvPr id="11" name="Flèche vers le bas 10"/>
            <p:cNvSpPr/>
            <p:nvPr/>
          </p:nvSpPr>
          <p:spPr>
            <a:xfrm>
              <a:off x="2856636" y="4168967"/>
              <a:ext cx="360000" cy="349964"/>
            </a:xfrm>
            <a:prstGeom prst="down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1280928" y="802854"/>
              <a:ext cx="3643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Thèse préparée à temps plein</a:t>
              </a:r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7367811" y="812720"/>
            <a:ext cx="3643952" cy="4521280"/>
            <a:chOff x="7369379" y="826281"/>
            <a:chExt cx="3643952" cy="4359761"/>
          </a:xfrm>
        </p:grpSpPr>
        <p:sp>
          <p:nvSpPr>
            <p:cNvPr id="78" name="Rectangle 77"/>
            <p:cNvSpPr/>
            <p:nvPr/>
          </p:nvSpPr>
          <p:spPr>
            <a:xfrm>
              <a:off x="7912830" y="1231150"/>
              <a:ext cx="2545169" cy="341706"/>
            </a:xfrm>
            <a:prstGeom prst="rect">
              <a:avLst/>
            </a:prstGeom>
            <a:solidFill>
              <a:srgbClr val="73C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1</a:t>
              </a:r>
              <a:r>
                <a:rPr lang="fr-FR" sz="2000" b="1" baseline="30000" dirty="0"/>
                <a:t>ère</a:t>
              </a:r>
              <a:r>
                <a:rPr lang="fr-FR" sz="2000" b="1" dirty="0"/>
                <a:t> ANNEE</a:t>
              </a:r>
              <a:endParaRPr lang="en-US" sz="2000" b="1" dirty="0"/>
            </a:p>
          </p:txBody>
        </p:sp>
        <p:sp>
          <p:nvSpPr>
            <p:cNvPr id="79" name="Triangle isocèle 78"/>
            <p:cNvSpPr/>
            <p:nvPr/>
          </p:nvSpPr>
          <p:spPr>
            <a:xfrm rot="5400000">
              <a:off x="8965529" y="2710790"/>
              <a:ext cx="451653" cy="27155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riangle isocèle 79"/>
            <p:cNvSpPr/>
            <p:nvPr/>
          </p:nvSpPr>
          <p:spPr>
            <a:xfrm rot="5400000">
              <a:off x="8965529" y="3362262"/>
              <a:ext cx="451653" cy="27155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7974524" y="4826042"/>
              <a:ext cx="2268000" cy="3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7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ANNÉE</a:t>
              </a:r>
              <a:endParaRPr lang="en-US" sz="2000" b="1" dirty="0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7912830" y="3225658"/>
              <a:ext cx="2478847" cy="431776"/>
            </a:xfrm>
            <a:prstGeom prst="rect">
              <a:avLst/>
            </a:prstGeom>
            <a:solidFill>
              <a:srgbClr val="73C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3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/4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/5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/6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ANNEE</a:t>
              </a:r>
              <a:endParaRPr lang="en-US" sz="2000" b="1" dirty="0"/>
            </a:p>
          </p:txBody>
        </p:sp>
        <p:sp>
          <p:nvSpPr>
            <p:cNvPr id="86" name="ZoneTexte 85"/>
            <p:cNvSpPr txBox="1"/>
            <p:nvPr/>
          </p:nvSpPr>
          <p:spPr>
            <a:xfrm>
              <a:off x="7686419" y="3643174"/>
              <a:ext cx="2957209" cy="623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Avec demande de dérogation</a:t>
              </a:r>
            </a:p>
            <a:p>
              <a:pPr algn="ctr"/>
              <a:r>
                <a:rPr lang="fr-FR" dirty="0"/>
                <a:t>Après avis du comité de suivi</a:t>
              </a:r>
            </a:p>
          </p:txBody>
        </p:sp>
        <p:sp>
          <p:nvSpPr>
            <p:cNvPr id="87" name="Flèche vers le bas 86"/>
            <p:cNvSpPr/>
            <p:nvPr/>
          </p:nvSpPr>
          <p:spPr>
            <a:xfrm>
              <a:off x="9010572" y="4221897"/>
              <a:ext cx="360000" cy="386704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ZoneTexte 91"/>
            <p:cNvSpPr txBox="1"/>
            <p:nvPr/>
          </p:nvSpPr>
          <p:spPr>
            <a:xfrm>
              <a:off x="7369379" y="826281"/>
              <a:ext cx="3643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Thèse préparée à temps partiel</a:t>
              </a: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4280739" y="5590574"/>
            <a:ext cx="3630523" cy="1018928"/>
            <a:chOff x="4280739" y="5821479"/>
            <a:chExt cx="3630523" cy="809334"/>
          </a:xfrm>
        </p:grpSpPr>
        <p:sp>
          <p:nvSpPr>
            <p:cNvPr id="89" name="ZoneTexte 88"/>
            <p:cNvSpPr txBox="1"/>
            <p:nvPr/>
          </p:nvSpPr>
          <p:spPr>
            <a:xfrm>
              <a:off x="4280739" y="6313006"/>
              <a:ext cx="3630523" cy="317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D8232A"/>
                  </a:solidFill>
                </a:rPr>
                <a:t>PAS D’INSCRIPTION AU-DELÀ</a:t>
              </a:r>
              <a:endParaRPr lang="en-US" sz="2000" b="1" dirty="0">
                <a:solidFill>
                  <a:srgbClr val="D8232A"/>
                </a:solidFill>
              </a:endParaRPr>
            </a:p>
          </p:txBody>
        </p:sp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3945" y="5821479"/>
              <a:ext cx="405832" cy="358557"/>
            </a:xfrm>
            <a:prstGeom prst="rect">
              <a:avLst/>
            </a:prstGeom>
          </p:spPr>
        </p:pic>
      </p:grpSp>
      <p:sp>
        <p:nvSpPr>
          <p:cNvPr id="33" name="Flèche vers le bas 32">
            <a:extLst>
              <a:ext uri="{FF2B5EF4-FFF2-40B4-BE49-F238E27FC236}">
                <a16:creationId xmlns:a16="http://schemas.microsoft.com/office/drawing/2014/main" id="{D05B7160-C064-114B-9EB1-772592744840}"/>
              </a:ext>
            </a:extLst>
          </p:cNvPr>
          <p:cNvSpPr/>
          <p:nvPr/>
        </p:nvSpPr>
        <p:spPr>
          <a:xfrm>
            <a:off x="2858064" y="2607178"/>
            <a:ext cx="360000" cy="349964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A2A0522-045D-FF47-BCE7-17762282692F}"/>
              </a:ext>
            </a:extLst>
          </p:cNvPr>
          <p:cNvSpPr txBox="1"/>
          <p:nvPr/>
        </p:nvSpPr>
        <p:spPr>
          <a:xfrm>
            <a:off x="1731523" y="2178926"/>
            <a:ext cx="2908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Après avis du comité de suivi</a:t>
            </a:r>
          </a:p>
          <a:p>
            <a:endParaRPr lang="fr-FR" dirty="0"/>
          </a:p>
        </p:txBody>
      </p:sp>
      <p:sp>
        <p:nvSpPr>
          <p:cNvPr id="37" name="Flèche vers le bas 36">
            <a:extLst>
              <a:ext uri="{FF2B5EF4-FFF2-40B4-BE49-F238E27FC236}">
                <a16:creationId xmlns:a16="http://schemas.microsoft.com/office/drawing/2014/main" id="{CBD24901-E1C0-5644-9357-5170DFD4050E}"/>
              </a:ext>
            </a:extLst>
          </p:cNvPr>
          <p:cNvSpPr/>
          <p:nvPr/>
        </p:nvSpPr>
        <p:spPr>
          <a:xfrm>
            <a:off x="9023450" y="2753574"/>
            <a:ext cx="320791" cy="321917"/>
          </a:xfrm>
          <a:prstGeom prst="downArrow">
            <a:avLst>
              <a:gd name="adj1" fmla="val 82152"/>
              <a:gd name="adj2" fmla="val 5000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9A7E2DC-DC39-FB4D-B4F0-DA86D3530D69}"/>
              </a:ext>
            </a:extLst>
          </p:cNvPr>
          <p:cNvSpPr txBox="1"/>
          <p:nvPr/>
        </p:nvSpPr>
        <p:spPr>
          <a:xfrm rot="10800000" flipV="1">
            <a:off x="7772399" y="2063031"/>
            <a:ext cx="45071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Après avis du comité de suivi</a:t>
            </a:r>
          </a:p>
          <a:p>
            <a:r>
              <a:rPr lang="fr-FR" dirty="0"/>
              <a:t>Après validation des ECTS (avant la 4</a:t>
            </a:r>
            <a:r>
              <a:rPr lang="fr-FR" baseline="30000" dirty="0"/>
              <a:t>e</a:t>
            </a:r>
            <a:r>
              <a:rPr lang="fr-FR" dirty="0"/>
              <a:t> année)</a:t>
            </a:r>
          </a:p>
          <a:p>
            <a:endParaRPr lang="fr-FR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53D8C5C-9335-6545-966B-18F47F610084}"/>
              </a:ext>
            </a:extLst>
          </p:cNvPr>
          <p:cNvSpPr/>
          <p:nvPr/>
        </p:nvSpPr>
        <p:spPr>
          <a:xfrm>
            <a:off x="1884401" y="1778228"/>
            <a:ext cx="2520413" cy="360000"/>
          </a:xfrm>
          <a:prstGeom prst="rect">
            <a:avLst/>
          </a:prstGeom>
          <a:solidFill>
            <a:srgbClr val="73C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</a:t>
            </a:r>
            <a:r>
              <a:rPr lang="fr-FR" sz="2000" b="1" baseline="30000" dirty="0"/>
              <a:t>e</a:t>
            </a:r>
            <a:r>
              <a:rPr lang="fr-FR" sz="2000" b="1" dirty="0"/>
              <a:t> ANNEE</a:t>
            </a:r>
            <a:endParaRPr lang="en-US" sz="2000" b="1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465507B-CAC0-C448-B719-3D3DDCE3E312}"/>
              </a:ext>
            </a:extLst>
          </p:cNvPr>
          <p:cNvSpPr/>
          <p:nvPr/>
        </p:nvSpPr>
        <p:spPr>
          <a:xfrm>
            <a:off x="7936018" y="1681388"/>
            <a:ext cx="2520413" cy="360000"/>
          </a:xfrm>
          <a:prstGeom prst="rect">
            <a:avLst/>
          </a:prstGeom>
          <a:solidFill>
            <a:srgbClr val="73C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</a:t>
            </a:r>
            <a:r>
              <a:rPr lang="fr-FR" sz="2000" b="1" baseline="30000" dirty="0"/>
              <a:t>e</a:t>
            </a:r>
            <a:r>
              <a:rPr lang="fr-FR" sz="2000" b="1" dirty="0"/>
              <a:t> ANNEE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8557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82"/>
          <p:cNvSpPr/>
          <p:nvPr/>
        </p:nvSpPr>
        <p:spPr>
          <a:xfrm>
            <a:off x="2133754" y="2571750"/>
            <a:ext cx="6062579" cy="3202998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35719" tIns="35719" rIns="35719" bIns="35719" numCol="2" spcCol="431116"/>
          <a:lstStyle/>
          <a:p>
            <a:pPr algn="just" hangingPunct="0"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sz="1195" kern="0" dirty="0">
              <a:solidFill>
                <a:srgbClr val="53585F"/>
              </a:solidFill>
              <a:ea typeface="Arial" charset="0"/>
              <a:sym typeface="Averta-Regular"/>
            </a:endParaRPr>
          </a:p>
        </p:txBody>
      </p:sp>
      <p:sp>
        <p:nvSpPr>
          <p:cNvPr id="8" name="Pentagone 7"/>
          <p:cNvSpPr/>
          <p:nvPr/>
        </p:nvSpPr>
        <p:spPr>
          <a:xfrm>
            <a:off x="642217" y="227132"/>
            <a:ext cx="6222222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AIDES ACCORDEES PAR L’ECOLE DOCTORALE</a:t>
            </a:r>
          </a:p>
        </p:txBody>
      </p:sp>
      <p:sp>
        <p:nvSpPr>
          <p:cNvPr id="9" name="Rectangle 8"/>
          <p:cNvSpPr/>
          <p:nvPr/>
        </p:nvSpPr>
        <p:spPr>
          <a:xfrm>
            <a:off x="642216" y="696686"/>
            <a:ext cx="10217373" cy="570412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Soutien financier aux missions et aux publications des doctorants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Déplacement pour recherche (terrain, bibliographique et documentaire) ;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Déplacement pour participation à une manifestation scientifique ;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Organisation de colloque par et pour les doctorants ;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Publication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Conditions d’attribution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Trois commissions de financement par an. 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Envoi des dossiers : 15 janvier – 15 mai – 15 septembre.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complément du financement accordé par l’unité de recherche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 de demande faite </a:t>
            </a:r>
            <a:r>
              <a:rPr lang="fr-FR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posteriori.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NB le financement est géré par l’UR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i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 algn="ctr"/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Personne à contacter : Elodie Ozenne (</a:t>
            </a: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e.ozenne@parisnanterre.fr</a:t>
            </a: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lvl="3" algn="ctr"/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</a:t>
            </a: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https://ed-lls.parisnanterre.fr/aides-attribuees-par-l-ed-611624.kjsp?RH=1433492055230&amp;RF=1433492154638</a:t>
            </a:r>
            <a:endParaRPr lang="fr-FR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342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entagone 8"/>
          <p:cNvSpPr/>
          <p:nvPr/>
        </p:nvSpPr>
        <p:spPr>
          <a:xfrm>
            <a:off x="642217" y="227132"/>
            <a:ext cx="6402527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SERVICE COMMUN DE DOCUMENTATION (SCD)</a:t>
            </a:r>
          </a:p>
        </p:txBody>
      </p:sp>
      <p:sp>
        <p:nvSpPr>
          <p:cNvPr id="2" name="Rectangle 1"/>
          <p:cNvSpPr/>
          <p:nvPr/>
        </p:nvSpPr>
        <p:spPr>
          <a:xfrm>
            <a:off x="642217" y="1325175"/>
            <a:ext cx="83729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Le Service commun de la documentation de l’Université Paris Nanterre est composé : </a:t>
            </a:r>
          </a:p>
          <a:p>
            <a:endParaRPr lang="fr-FR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d’une très grande Bibliothèque Universitaire,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de quatre bibliothèques intégrées,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de dix bibliothèques associées.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642217" y="3296992"/>
            <a:ext cx="8836634" cy="3337839"/>
            <a:chOff x="642217" y="3296992"/>
            <a:chExt cx="7912100" cy="3337839"/>
          </a:xfrm>
        </p:grpSpPr>
        <p:sp>
          <p:nvSpPr>
            <p:cNvPr id="10" name="ZoneTexte 9"/>
            <p:cNvSpPr txBox="1"/>
            <p:nvPr/>
          </p:nvSpPr>
          <p:spPr>
            <a:xfrm>
              <a:off x="642217" y="3772509"/>
              <a:ext cx="7912100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dirty="0"/>
                <a:t>de consulter et emprunter des documents,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dirty="0"/>
                <a:t>Prêt interbibliothèques, 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dirty="0"/>
                <a:t>de déposer sa thèse,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dirty="0"/>
                <a:t>de se perfectionner dans l’utilisation des ressources offertes par la bibliothèque.</a:t>
              </a:r>
            </a:p>
            <a:p>
              <a:pPr marL="540000" indent="-285750">
                <a:buFont typeface="Arial" panose="020B0604020202020204" pitchFamily="34" charset="0"/>
                <a:buChar char="•"/>
              </a:pPr>
              <a:r>
                <a:rPr lang="fr-FR" dirty="0"/>
                <a:t>Utiliser les ressources documentaires du SCD</a:t>
              </a:r>
            </a:p>
            <a:p>
              <a:pPr marL="540000" indent="-285750">
                <a:buFont typeface="Arial" panose="020B0604020202020204" pitchFamily="34" charset="0"/>
                <a:buChar char="•"/>
              </a:pPr>
              <a:r>
                <a:rPr lang="fr-FR" dirty="0"/>
                <a:t>Utiliser les logiciels de bureautique et les outils web</a:t>
              </a:r>
            </a:p>
            <a:p>
              <a:pPr marL="540000" indent="-285750">
                <a:buFont typeface="Arial" panose="020B0604020202020204" pitchFamily="34" charset="0"/>
                <a:buChar char="•"/>
              </a:pPr>
              <a:r>
                <a:rPr lang="fr-FR" dirty="0"/>
                <a:t>Bénéficier d'une aide personnalisée</a:t>
              </a:r>
            </a:p>
            <a:p>
              <a:pPr marL="540000" indent="-285750">
                <a:buFont typeface="Arial" panose="020B0604020202020204" pitchFamily="34" charset="0"/>
                <a:buChar char="•"/>
              </a:pPr>
              <a:endParaRPr lang="fr-FR" dirty="0"/>
            </a:p>
            <a:p>
              <a:pPr marL="540000" indent="-285750">
                <a:buFont typeface="Arial" panose="020B0604020202020204" pitchFamily="34" charset="0"/>
                <a:buChar char="•"/>
              </a:pPr>
              <a:endParaRPr lang="fr-FR" dirty="0"/>
            </a:p>
            <a:p>
              <a:pPr marL="2540250" lvl="5"/>
              <a:r>
                <a:rPr lang="fr-FR" b="1" dirty="0"/>
                <a:t>Site internet : </a:t>
              </a:r>
              <a:r>
                <a:rPr lang="fr-FR" b="1" dirty="0">
                  <a:hlinkClick r:id="rId2"/>
                </a:rPr>
                <a:t>http://scd.parisnanterre.fr/</a:t>
              </a:r>
              <a:endParaRPr lang="fr-FR" b="1" dirty="0"/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642217" y="3296992"/>
              <a:ext cx="429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Le SCD permet 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40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hape 180"/>
          <p:cNvSpPr/>
          <p:nvPr/>
        </p:nvSpPr>
        <p:spPr>
          <a:xfrm>
            <a:off x="4601999" y="1327553"/>
            <a:ext cx="3267677" cy="38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38100" rIns="38100" bIns="38100">
            <a:spAutoFit/>
          </a:bodyPr>
          <a:lstStyle/>
          <a:p>
            <a:pPr algn="ctr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altLang="fr-FR" sz="2000" b="1" i="1" dirty="0">
                <a:solidFill>
                  <a:srgbClr val="D8232A"/>
                </a:solidFill>
                <a:latin typeface="+mj-lt"/>
              </a:rPr>
              <a:t>D</a:t>
            </a:r>
            <a:r>
              <a:rPr lang="fr-FR" altLang="fr-FR" sz="2000" b="1" i="1" dirty="0">
                <a:solidFill>
                  <a:srgbClr val="333333"/>
                </a:solidFill>
                <a:latin typeface="+mj-lt"/>
              </a:rPr>
              <a:t>irection de l’Ecole Doctorale</a:t>
            </a:r>
            <a:endParaRPr lang="fr-FR" altLang="fr-FR" sz="2000" i="1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42218" y="2994706"/>
            <a:ext cx="10907565" cy="178510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D8232A"/>
              </a:buClr>
            </a:pPr>
            <a:r>
              <a:rPr lang="fr-FR" dirty="0"/>
              <a:t>Julie </a:t>
            </a:r>
            <a:r>
              <a:rPr lang="fr-FR" dirty="0" err="1"/>
              <a:t>Abenia</a:t>
            </a:r>
            <a:r>
              <a:rPr lang="fr-FR" dirty="0"/>
              <a:t> Diarra – </a:t>
            </a:r>
            <a:r>
              <a:rPr lang="fr-FR" i="1" dirty="0"/>
              <a:t>Gestionnaire de l’ED</a:t>
            </a:r>
          </a:p>
          <a:p>
            <a:pPr algn="ctr">
              <a:buClr>
                <a:srgbClr val="D8232A"/>
              </a:buClr>
            </a:pPr>
            <a:r>
              <a:rPr lang="fr-FR" dirty="0"/>
              <a:t>Elodie </a:t>
            </a:r>
            <a:r>
              <a:rPr lang="fr-FR" dirty="0" err="1"/>
              <a:t>Ozenne</a:t>
            </a:r>
            <a:r>
              <a:rPr lang="fr-FR" dirty="0"/>
              <a:t> – </a:t>
            </a:r>
            <a:r>
              <a:rPr lang="fr-FR" i="1" dirty="0"/>
              <a:t>Responsable du service des études doctorales</a:t>
            </a:r>
          </a:p>
          <a:p>
            <a:pPr algn="ctr">
              <a:buClr>
                <a:srgbClr val="D8232A"/>
              </a:buClr>
            </a:pPr>
            <a:r>
              <a:rPr lang="fr-FR" dirty="0"/>
              <a:t>Marina Fournier – </a:t>
            </a:r>
            <a:r>
              <a:rPr lang="fr-FR" i="1" dirty="0"/>
              <a:t>Chargée des formations doctorales</a:t>
            </a:r>
          </a:p>
          <a:p>
            <a:pPr algn="ctr">
              <a:buClr>
                <a:srgbClr val="D8232A"/>
              </a:buClr>
            </a:pPr>
            <a:r>
              <a:rPr lang="fr-FR" dirty="0"/>
              <a:t>Jasmine Debois – </a:t>
            </a:r>
            <a:r>
              <a:rPr lang="fr-FR" i="1" dirty="0"/>
              <a:t>Gestionnaire financière</a:t>
            </a:r>
          </a:p>
          <a:p>
            <a:pPr algn="ctr">
              <a:buClr>
                <a:srgbClr val="D8232A"/>
              </a:buClr>
            </a:pPr>
            <a:r>
              <a:rPr lang="fr-FR" dirty="0"/>
              <a:t>Marc </a:t>
            </a:r>
            <a:r>
              <a:rPr lang="fr-FR" dirty="0" err="1"/>
              <a:t>Dofundo</a:t>
            </a:r>
            <a:r>
              <a:rPr lang="fr-FR" dirty="0"/>
              <a:t> – </a:t>
            </a:r>
            <a:r>
              <a:rPr lang="fr-FR" i="1" dirty="0"/>
              <a:t>Responsable du bureau des soutenances</a:t>
            </a:r>
          </a:p>
          <a:p>
            <a:pPr algn="ctr"/>
            <a:endParaRPr lang="fr-FR" sz="2000" dirty="0"/>
          </a:p>
        </p:txBody>
      </p:sp>
      <p:sp>
        <p:nvSpPr>
          <p:cNvPr id="7" name="Pentagone 6"/>
          <p:cNvSpPr/>
          <p:nvPr/>
        </p:nvSpPr>
        <p:spPr>
          <a:xfrm>
            <a:off x="642218" y="214301"/>
            <a:ext cx="4221612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ORGANIGRAMME DE L’ED LLS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458000" y="2402495"/>
            <a:ext cx="3276000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D8232A"/>
                </a:solidFill>
                <a:latin typeface="+mj-lt"/>
                <a:ea typeface="Averta"/>
                <a:cs typeface="Averta"/>
              </a:rPr>
              <a:t>S</a:t>
            </a:r>
            <a:r>
              <a:rPr lang="fr-FR" sz="2000" b="1" i="1" dirty="0">
                <a:solidFill>
                  <a:srgbClr val="333333"/>
                </a:solidFill>
                <a:latin typeface="+mj-lt"/>
                <a:ea typeface="Averta"/>
                <a:cs typeface="Averta"/>
              </a:rPr>
              <a:t>ervice des </a:t>
            </a:r>
            <a:r>
              <a:rPr lang="fr-FR" sz="2000" b="1" i="1" dirty="0">
                <a:solidFill>
                  <a:srgbClr val="C00000"/>
                </a:solidFill>
                <a:latin typeface="+mj-lt"/>
                <a:ea typeface="Averta"/>
                <a:cs typeface="Averta"/>
              </a:rPr>
              <a:t>E</a:t>
            </a:r>
            <a:r>
              <a:rPr lang="fr-FR" sz="2000" b="1" i="1" dirty="0">
                <a:solidFill>
                  <a:srgbClr val="333333"/>
                </a:solidFill>
                <a:latin typeface="+mj-lt"/>
                <a:ea typeface="Averta"/>
                <a:cs typeface="Averta"/>
              </a:rPr>
              <a:t>tudes </a:t>
            </a:r>
            <a:r>
              <a:rPr lang="fr-FR" sz="2000" b="1" i="1" dirty="0">
                <a:solidFill>
                  <a:srgbClr val="C00000"/>
                </a:solidFill>
                <a:latin typeface="+mj-lt"/>
                <a:ea typeface="Averta"/>
                <a:cs typeface="Averta"/>
              </a:rPr>
              <a:t>D</a:t>
            </a:r>
            <a:r>
              <a:rPr lang="fr-FR" sz="2000" b="1" i="1" dirty="0">
                <a:solidFill>
                  <a:srgbClr val="333333"/>
                </a:solidFill>
                <a:latin typeface="+mj-lt"/>
                <a:ea typeface="Averta"/>
                <a:cs typeface="Averta"/>
              </a:rPr>
              <a:t>octorales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268740" y="1904375"/>
            <a:ext cx="1654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Silvia Contarini</a:t>
            </a:r>
          </a:p>
        </p:txBody>
      </p:sp>
    </p:spTree>
    <p:extLst>
      <p:ext uri="{BB962C8B-B14F-4D97-AF65-F5344CB8AC3E}">
        <p14:creationId xmlns:p14="http://schemas.microsoft.com/office/powerpoint/2010/main" val="1840159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2218" y="115135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642218" y="1801394"/>
            <a:ext cx="10907565" cy="612000"/>
          </a:xfrm>
          <a:prstGeom prst="rect">
            <a:avLst/>
          </a:prstGeom>
          <a:noFill/>
          <a:ln>
            <a:solidFill>
              <a:srgbClr val="C6C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D8232A"/>
              </a:buClr>
              <a:buFont typeface="Webdings" panose="05030102010509060703" pitchFamily="18" charset="2"/>
              <a:buChar char="4"/>
            </a:pPr>
            <a:r>
              <a:rPr lang="fr-FR" b="1" dirty="0">
                <a:solidFill>
                  <a:srgbClr val="333333"/>
                </a:solidFill>
              </a:rPr>
              <a:t>Littératures française, francophone et comparée</a:t>
            </a:r>
            <a:endParaRPr lang="en-US" dirty="0">
              <a:solidFill>
                <a:srgbClr val="333333"/>
              </a:solidFill>
            </a:endParaRPr>
          </a:p>
        </p:txBody>
      </p:sp>
      <p:sp>
        <p:nvSpPr>
          <p:cNvPr id="11" name="Pentagone 10"/>
          <p:cNvSpPr/>
          <p:nvPr/>
        </p:nvSpPr>
        <p:spPr>
          <a:xfrm>
            <a:off x="642217" y="609658"/>
            <a:ext cx="4873365" cy="723209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prstClr val="white"/>
                </a:solidFill>
              </a:rPr>
              <a:t>CHAMPS SCIENTIFIQUES de l’ED LLS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2218" y="2627239"/>
            <a:ext cx="10907565" cy="612000"/>
          </a:xfrm>
          <a:prstGeom prst="rect">
            <a:avLst/>
          </a:prstGeom>
          <a:noFill/>
          <a:ln>
            <a:solidFill>
              <a:srgbClr val="C6C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D8232A"/>
              </a:buClr>
              <a:buFont typeface="Webdings" panose="05030102010509060703" pitchFamily="18" charset="2"/>
              <a:buChar char="4"/>
            </a:pPr>
            <a:r>
              <a:rPr lang="fr-FR" b="1" dirty="0">
                <a:solidFill>
                  <a:srgbClr val="333333"/>
                </a:solidFill>
              </a:rPr>
              <a:t>Langues, littératures et civilisations anglophones, romanes (espagnol, italien, portugais), germaniques, slaves</a:t>
            </a:r>
            <a:endParaRPr lang="en-US" dirty="0">
              <a:solidFill>
                <a:srgbClr val="333333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2218" y="3453084"/>
            <a:ext cx="10907565" cy="612000"/>
          </a:xfrm>
          <a:prstGeom prst="rect">
            <a:avLst/>
          </a:prstGeom>
          <a:noFill/>
          <a:ln>
            <a:solidFill>
              <a:srgbClr val="C6C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D8232A"/>
              </a:buClr>
              <a:buFont typeface="Webdings" panose="05030102010509060703" pitchFamily="18" charset="2"/>
              <a:buChar char="4"/>
            </a:pPr>
            <a:r>
              <a:rPr lang="fr-FR" b="1" dirty="0">
                <a:solidFill>
                  <a:srgbClr val="333333"/>
                </a:solidFill>
              </a:rPr>
              <a:t>Esthétique</a:t>
            </a:r>
            <a:endParaRPr lang="en-US" dirty="0">
              <a:solidFill>
                <a:srgbClr val="333333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42218" y="4278929"/>
            <a:ext cx="10907565" cy="612000"/>
          </a:xfrm>
          <a:prstGeom prst="rect">
            <a:avLst/>
          </a:prstGeom>
          <a:noFill/>
          <a:ln>
            <a:solidFill>
              <a:srgbClr val="C6C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D8232A"/>
              </a:buClr>
              <a:buFont typeface="Webdings" panose="05030102010509060703" pitchFamily="18" charset="2"/>
              <a:buChar char="4"/>
            </a:pPr>
            <a:r>
              <a:rPr lang="fr-FR" b="1" dirty="0">
                <a:solidFill>
                  <a:srgbClr val="333333"/>
                </a:solidFill>
              </a:rPr>
              <a:t>Arts du spectacle (cinéma, théâtre)</a:t>
            </a:r>
            <a:endParaRPr lang="en-US" dirty="0">
              <a:solidFill>
                <a:srgbClr val="333333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2218" y="5104772"/>
            <a:ext cx="10907565" cy="612000"/>
          </a:xfrm>
          <a:prstGeom prst="rect">
            <a:avLst/>
          </a:prstGeom>
          <a:noFill/>
          <a:ln>
            <a:solidFill>
              <a:srgbClr val="C6C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D8232A"/>
              </a:buClr>
              <a:buFont typeface="Webdings" panose="05030102010509060703" pitchFamily="18" charset="2"/>
              <a:buChar char="4"/>
            </a:pPr>
            <a:r>
              <a:rPr lang="fr-FR" b="1" dirty="0">
                <a:solidFill>
                  <a:srgbClr val="333333"/>
                </a:solidFill>
              </a:rPr>
              <a:t>Sciences de l’information et de la communication</a:t>
            </a:r>
            <a:endParaRPr 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465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ntagone 2"/>
          <p:cNvSpPr/>
          <p:nvPr/>
        </p:nvSpPr>
        <p:spPr>
          <a:xfrm>
            <a:off x="642217" y="512390"/>
            <a:ext cx="8496000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8 UNITES DE RECHERCHE EN SCIENCES HUMAINES ET SOCIALES</a:t>
            </a:r>
          </a:p>
        </p:txBody>
      </p:sp>
      <p:sp>
        <p:nvSpPr>
          <p:cNvPr id="6" name="Rectangle 5"/>
          <p:cNvSpPr/>
          <p:nvPr/>
        </p:nvSpPr>
        <p:spPr>
          <a:xfrm>
            <a:off x="242167" y="1524258"/>
            <a:ext cx="11111633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0" lvl="2" indent="-342900" fontAlgn="ctr">
              <a:buFont typeface="Wingdings" pitchFamily="2" charset="2"/>
              <a:buChar char="§"/>
            </a:pPr>
            <a:r>
              <a:rPr lang="fr-FR" dirty="0">
                <a:solidFill>
                  <a:srgbClr val="C00000"/>
                </a:solidFill>
                <a:cs typeface="Arial" panose="020B0604020202020204" pitchFamily="34" charset="0"/>
              </a:rPr>
              <a:t>Études romanes </a:t>
            </a:r>
            <a:r>
              <a:rPr lang="fr-FR" dirty="0">
                <a:cs typeface="Arial" panose="020B0604020202020204" pitchFamily="34" charset="0"/>
              </a:rPr>
              <a:t>(CRIIA, CRILUS, CRIX)</a:t>
            </a:r>
          </a:p>
          <a:p>
            <a:pPr marL="720000" lvl="2" indent="-342900" fontAlgn="ctr">
              <a:buFont typeface="Wingdings" pitchFamily="2" charset="2"/>
              <a:buChar char="§"/>
            </a:pPr>
            <a:endParaRPr lang="fr-FR" dirty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marL="720000" lvl="2" indent="-342900" fontAlgn="ctr">
              <a:buFont typeface="Wingdings" pitchFamily="2" charset="2"/>
              <a:buChar char="§"/>
            </a:pPr>
            <a:r>
              <a:rPr lang="fr-FR" dirty="0">
                <a:solidFill>
                  <a:srgbClr val="C00000"/>
                </a:solidFill>
                <a:cs typeface="Arial" panose="020B0604020202020204" pitchFamily="34" charset="0"/>
              </a:rPr>
              <a:t>Centre de recherches anglophones </a:t>
            </a:r>
            <a:r>
              <a:rPr lang="fr-FR" dirty="0">
                <a:solidFill>
                  <a:srgbClr val="333333"/>
                </a:solidFill>
                <a:cs typeface="Arial" panose="020B0604020202020204" pitchFamily="34" charset="0"/>
              </a:rPr>
              <a:t>(CREA)</a:t>
            </a:r>
          </a:p>
          <a:p>
            <a:pPr marL="720000" lvl="2" indent="-342900" fontAlgn="ctr">
              <a:buFont typeface="Wingdings" pitchFamily="2" charset="2"/>
              <a:buChar char="§"/>
            </a:pPr>
            <a:endParaRPr lang="fr-FR" dirty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marL="720000" lvl="2" indent="-342900" fontAlgn="ctr">
              <a:buFont typeface="Wingdings" pitchFamily="2" charset="2"/>
              <a:buChar char="§"/>
            </a:pPr>
            <a:r>
              <a:rPr lang="fr-FR" dirty="0">
                <a:solidFill>
                  <a:srgbClr val="C00000"/>
                </a:solidFill>
                <a:cs typeface="Arial" panose="020B0604020202020204" pitchFamily="34" charset="0"/>
              </a:rPr>
              <a:t>Centre des sciences de la littérature française </a:t>
            </a:r>
            <a:r>
              <a:rPr lang="fr-FR" dirty="0">
                <a:solidFill>
                  <a:srgbClr val="333333"/>
                </a:solidFill>
                <a:cs typeface="Arial" panose="020B0604020202020204" pitchFamily="34" charset="0"/>
              </a:rPr>
              <a:t>(CSLF)</a:t>
            </a:r>
          </a:p>
          <a:p>
            <a:pPr marL="720000" lvl="2" indent="-342900" fontAlgn="ctr">
              <a:buFont typeface="Wingdings" pitchFamily="2" charset="2"/>
              <a:buChar char="§"/>
            </a:pPr>
            <a:endParaRPr lang="fr-FR" dirty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marL="720000" lvl="2" indent="-342900" fontAlgn="ctr">
              <a:buFont typeface="Wingdings" pitchFamily="2" charset="2"/>
              <a:buChar char="§"/>
            </a:pPr>
            <a:r>
              <a:rPr lang="fr-FR" dirty="0">
                <a:solidFill>
                  <a:srgbClr val="333333"/>
                </a:solidFill>
                <a:cs typeface="Arial" panose="020B0604020202020204" pitchFamily="34" charset="0"/>
              </a:rPr>
              <a:t> </a:t>
            </a:r>
            <a:r>
              <a:rPr lang="fr-FR" dirty="0">
                <a:solidFill>
                  <a:srgbClr val="C00000"/>
                </a:solidFill>
                <a:cs typeface="Arial" panose="020B0604020202020204" pitchFamily="34" charset="0"/>
              </a:rPr>
              <a:t>Centre de recherche en littérature et poétique comparées</a:t>
            </a:r>
            <a:r>
              <a:rPr lang="fr-FR" dirty="0">
                <a:solidFill>
                  <a:srgbClr val="333333"/>
                </a:solidFill>
                <a:cs typeface="Arial" panose="020B0604020202020204" pitchFamily="34" charset="0"/>
              </a:rPr>
              <a:t> (LIPO)</a:t>
            </a:r>
          </a:p>
          <a:p>
            <a:pPr marL="720000" lvl="2" indent="-342900" fontAlgn="ctr">
              <a:buFont typeface="Wingdings" pitchFamily="2" charset="2"/>
              <a:buChar char="§"/>
            </a:pPr>
            <a:endParaRPr lang="fr-FR" dirty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marL="720000" lvl="2" indent="-342900" fontAlgn="ctr">
              <a:buFont typeface="Wingdings" pitchFamily="2" charset="2"/>
              <a:buChar char="§"/>
            </a:pPr>
            <a:r>
              <a:rPr lang="fr-FR" dirty="0">
                <a:solidFill>
                  <a:srgbClr val="C00000"/>
                </a:solidFill>
                <a:cs typeface="Arial" panose="020B0604020202020204" pitchFamily="34" charset="0"/>
              </a:rPr>
              <a:t>Centre d’études et de recherches sur l’espace germanophone </a:t>
            </a:r>
            <a:r>
              <a:rPr lang="fr-FR" dirty="0">
                <a:solidFill>
                  <a:srgbClr val="333333"/>
                </a:solidFill>
                <a:cs typeface="Arial" panose="020B0604020202020204" pitchFamily="34" charset="0"/>
              </a:rPr>
              <a:t>(CEREG)</a:t>
            </a:r>
          </a:p>
          <a:p>
            <a:pPr marL="720000" lvl="2" indent="-342900" fontAlgn="ctr">
              <a:buFont typeface="Wingdings" pitchFamily="2" charset="2"/>
              <a:buChar char="§"/>
            </a:pPr>
            <a:endParaRPr lang="fr-FR" dirty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marL="720000" lvl="2" indent="-342900" fontAlgn="ctr">
              <a:buFont typeface="Wingdings" pitchFamily="2" charset="2"/>
              <a:buChar char="§"/>
            </a:pPr>
            <a:r>
              <a:rPr lang="fr-FR" dirty="0">
                <a:solidFill>
                  <a:srgbClr val="C00000"/>
                </a:solidFill>
                <a:cs typeface="Arial" panose="020B0604020202020204" pitchFamily="34" charset="0"/>
              </a:rPr>
              <a:t>Histoire des arts et des représentations </a:t>
            </a:r>
            <a:r>
              <a:rPr lang="fr-FR" dirty="0">
                <a:solidFill>
                  <a:srgbClr val="333333"/>
                </a:solidFill>
                <a:cs typeface="Arial" panose="020B0604020202020204" pitchFamily="34" charset="0"/>
              </a:rPr>
              <a:t>(HAR)</a:t>
            </a:r>
          </a:p>
          <a:p>
            <a:pPr marL="720000" lvl="2" indent="-342900" fontAlgn="ctr">
              <a:buFont typeface="Wingdings" pitchFamily="2" charset="2"/>
              <a:buChar char="§"/>
            </a:pPr>
            <a:endParaRPr lang="fr-FR" dirty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marL="720000" lvl="2" indent="-342900" fontAlgn="ctr">
              <a:buFont typeface="Wingdings" pitchFamily="2" charset="2"/>
              <a:buChar char="§"/>
            </a:pPr>
            <a:r>
              <a:rPr lang="fr-FR" dirty="0">
                <a:solidFill>
                  <a:srgbClr val="C00000"/>
                </a:solidFill>
                <a:cs typeface="Arial" panose="020B0604020202020204" pitchFamily="34" charset="0"/>
              </a:rPr>
              <a:t>Centre de recherches pluridisciplinaires multilingues </a:t>
            </a:r>
            <a:r>
              <a:rPr lang="fr-FR" dirty="0">
                <a:solidFill>
                  <a:srgbClr val="333333"/>
                </a:solidFill>
                <a:cs typeface="Arial" panose="020B0604020202020204" pitchFamily="34" charset="0"/>
              </a:rPr>
              <a:t>(CRPM)</a:t>
            </a:r>
          </a:p>
          <a:p>
            <a:pPr marL="720000" lvl="2" indent="-342900" fontAlgn="ctr">
              <a:buFont typeface="Wingdings" pitchFamily="2" charset="2"/>
              <a:buChar char="§"/>
            </a:pPr>
            <a:endParaRPr lang="fr-FR" dirty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marL="720000" lvl="2" indent="-342900" fontAlgn="ctr">
              <a:buFont typeface="Wingdings" pitchFamily="2" charset="2"/>
              <a:buChar char="§"/>
            </a:pPr>
            <a:r>
              <a:rPr lang="fr-FR" altLang="fr-FR" dirty="0">
                <a:solidFill>
                  <a:srgbClr val="C00000"/>
                </a:solidFill>
                <a:cs typeface="Arial" panose="020B0604020202020204" pitchFamily="34" charset="0"/>
              </a:rPr>
              <a:t>Dispositifs d'Information et de Communication à l'Ère Numérique - Paris,  Ile-de-France </a:t>
            </a:r>
            <a:r>
              <a:rPr lang="fr-FR" altLang="fr-FR" dirty="0">
                <a:solidFill>
                  <a:srgbClr val="333333"/>
                </a:solidFill>
                <a:cs typeface="Arial" panose="020B0604020202020204" pitchFamily="34" charset="0"/>
              </a:rPr>
              <a:t>(DICEN IDF)</a:t>
            </a:r>
          </a:p>
          <a:p>
            <a:pPr marL="1257300" lvl="2" indent="-342900" fontAlgn="ctr">
              <a:buFont typeface="Wingdings" pitchFamily="2" charset="2"/>
              <a:buChar char="§"/>
            </a:pPr>
            <a:endParaRPr lang="fr-FR" sz="2000" dirty="0">
              <a:latin typeface="Century Gothic" panose="020B0502020202020204" pitchFamily="34" charset="0"/>
              <a:ea typeface="MS Mincho" panose="02020609040205080304" pitchFamily="49" charset="-128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024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ntagone 2"/>
          <p:cNvSpPr/>
          <p:nvPr/>
        </p:nvSpPr>
        <p:spPr>
          <a:xfrm>
            <a:off x="642217" y="512390"/>
            <a:ext cx="8496000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13 DIPLÔMES de DOCTORAT</a:t>
            </a:r>
          </a:p>
        </p:txBody>
      </p:sp>
      <p:sp>
        <p:nvSpPr>
          <p:cNvPr id="6" name="Rectangle 5"/>
          <p:cNvSpPr/>
          <p:nvPr/>
        </p:nvSpPr>
        <p:spPr>
          <a:xfrm>
            <a:off x="242167" y="1524258"/>
            <a:ext cx="11111633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0" lvl="2" indent="-342900" fontAlgn="ctr">
              <a:spcAft>
                <a:spcPts val="600"/>
              </a:spcAft>
              <a:buFont typeface="Wingdings" pitchFamily="2" charset="2"/>
              <a:buChar char="§"/>
            </a:pPr>
            <a:r>
              <a:rPr lang="fr-FR" dirty="0"/>
              <a:t>Langue et littératures françaises et de l’espace francophone</a:t>
            </a:r>
            <a:endParaRPr lang="fr-FR" dirty="0">
              <a:cs typeface="Arial" panose="020B0604020202020204" pitchFamily="34" charset="0"/>
            </a:endParaRPr>
          </a:p>
          <a:p>
            <a:pPr marL="720000" lvl="2" indent="-342900" fontAlgn="ctr">
              <a:spcAft>
                <a:spcPts val="600"/>
              </a:spcAft>
              <a:buFont typeface="Wingdings" pitchFamily="2" charset="2"/>
              <a:buChar char="§"/>
            </a:pPr>
            <a:r>
              <a:rPr lang="fr-FR" dirty="0"/>
              <a:t>Littératures comparées</a:t>
            </a:r>
          </a:p>
          <a:p>
            <a:pPr marL="720000" lvl="2" indent="-342900" fontAlgn="ctr">
              <a:spcAft>
                <a:spcPts val="600"/>
              </a:spcAft>
              <a:buFont typeface="Wingdings" pitchFamily="2" charset="2"/>
              <a:buChar char="§"/>
            </a:pPr>
            <a:r>
              <a:rPr lang="fr-FR" dirty="0"/>
              <a:t>Études anglophones</a:t>
            </a:r>
          </a:p>
          <a:p>
            <a:pPr marL="720000" lvl="2" indent="-342900" fontAlgn="ctr">
              <a:spcAft>
                <a:spcPts val="600"/>
              </a:spcAft>
              <a:buFont typeface="Wingdings" pitchFamily="2" charset="2"/>
              <a:buChar char="§"/>
            </a:pPr>
            <a:r>
              <a:rPr lang="fr-FR" dirty="0"/>
              <a:t>Études germaniques et scandinaves</a:t>
            </a:r>
          </a:p>
          <a:p>
            <a:pPr marL="720000" lvl="2" indent="-342900" fontAlgn="ctr">
              <a:spcAft>
                <a:spcPts val="600"/>
              </a:spcAft>
              <a:buFont typeface="Wingdings" pitchFamily="2" charset="2"/>
              <a:buChar char="§"/>
            </a:pPr>
            <a:r>
              <a:rPr lang="fr-FR" dirty="0"/>
              <a:t>Études slaves</a:t>
            </a:r>
          </a:p>
          <a:p>
            <a:pPr marL="720000" lvl="2" indent="-342900" fontAlgn="ctr">
              <a:spcAft>
                <a:spcPts val="600"/>
              </a:spcAft>
              <a:buFont typeface="Wingdings" pitchFamily="2" charset="2"/>
              <a:buChar char="§"/>
            </a:pPr>
            <a:r>
              <a:rPr lang="fr-FR" dirty="0"/>
              <a:t>Études romanes : espagnol</a:t>
            </a:r>
          </a:p>
          <a:p>
            <a:pPr marL="720000" lvl="2" indent="-342900" fontAlgn="ctr">
              <a:spcAft>
                <a:spcPts val="600"/>
              </a:spcAft>
              <a:buFont typeface="Wingdings" pitchFamily="2" charset="2"/>
              <a:buChar char="§"/>
            </a:pPr>
            <a:r>
              <a:rPr lang="fr-FR" dirty="0"/>
              <a:t>Études romanes : italien</a:t>
            </a:r>
          </a:p>
          <a:p>
            <a:pPr marL="720000" lvl="2" indent="-342900" fontAlgn="ctr">
              <a:spcAft>
                <a:spcPts val="600"/>
              </a:spcAft>
              <a:buFont typeface="Wingdings" pitchFamily="2" charset="2"/>
              <a:buChar char="§"/>
            </a:pPr>
            <a:r>
              <a:rPr lang="fr-FR" dirty="0"/>
              <a:t>Études romanes : portugais</a:t>
            </a:r>
          </a:p>
          <a:p>
            <a:pPr marL="720000" lvl="2" indent="-342900" fontAlgn="ctr">
              <a:spcAft>
                <a:spcPts val="600"/>
              </a:spcAft>
              <a:buFont typeface="Wingdings" pitchFamily="2" charset="2"/>
              <a:buChar char="§"/>
            </a:pPr>
            <a:r>
              <a:rPr lang="fr-FR" dirty="0"/>
              <a:t>Sciences de l'information et de la communication</a:t>
            </a:r>
          </a:p>
          <a:p>
            <a:pPr marL="720000" lvl="2" indent="-342900" fontAlgn="ctr">
              <a:spcAft>
                <a:spcPts val="600"/>
              </a:spcAft>
              <a:buFont typeface="Wingdings" pitchFamily="2" charset="2"/>
              <a:buChar char="§"/>
            </a:pPr>
            <a:r>
              <a:rPr lang="fr-FR" dirty="0"/>
              <a:t>Arts du spectacle : théâtre</a:t>
            </a:r>
          </a:p>
          <a:p>
            <a:pPr marL="720000" lvl="2" indent="-342900" fontAlgn="ctr">
              <a:spcAft>
                <a:spcPts val="600"/>
              </a:spcAft>
              <a:buFont typeface="Wingdings" pitchFamily="2" charset="2"/>
              <a:buChar char="§"/>
            </a:pPr>
            <a:r>
              <a:rPr lang="fr-FR" dirty="0"/>
              <a:t>Esthétique</a:t>
            </a:r>
          </a:p>
          <a:p>
            <a:pPr marL="720000" lvl="2" indent="-342900" fontAlgn="ctr">
              <a:spcAft>
                <a:spcPts val="600"/>
              </a:spcAft>
              <a:buFont typeface="Wingdings" pitchFamily="2" charset="2"/>
              <a:buChar char="§"/>
            </a:pPr>
            <a:r>
              <a:rPr lang="fr-FR" dirty="0"/>
              <a:t>Arts du spectacle : cinéma</a:t>
            </a:r>
          </a:p>
          <a:p>
            <a:pPr marL="720000" lvl="2" indent="-342900" fontAlgn="ctr">
              <a:buFont typeface="Wingdings" pitchFamily="2" charset="2"/>
              <a:buChar char="§"/>
            </a:pPr>
            <a:endParaRPr lang="fr-FR" dirty="0"/>
          </a:p>
        </p:txBody>
      </p:sp>
      <p:cxnSp>
        <p:nvCxnSpPr>
          <p:cNvPr id="7" name="Connecteur droit 6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0962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4" name="Rectangle 3"/>
          <p:cNvSpPr/>
          <p:nvPr/>
        </p:nvSpPr>
        <p:spPr>
          <a:xfrm rot="21037376">
            <a:off x="4122057" y="1752699"/>
            <a:ext cx="3947886" cy="3200202"/>
          </a:xfrm>
          <a:prstGeom prst="rect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22057" y="1752699"/>
            <a:ext cx="3947886" cy="320020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rgbClr val="DCDE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Pentagone 5"/>
          <p:cNvSpPr/>
          <p:nvPr/>
        </p:nvSpPr>
        <p:spPr>
          <a:xfrm>
            <a:off x="642218" y="365126"/>
            <a:ext cx="4483574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CONSEIL DE L’ÉCOLE DOCTORALE</a:t>
            </a:r>
            <a:endParaRPr lang="en-US" sz="2400" dirty="0">
              <a:solidFill>
                <a:prstClr val="white"/>
              </a:solidFill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4252343" y="2031984"/>
            <a:ext cx="3687309" cy="2641633"/>
            <a:chOff x="4252343" y="2145491"/>
            <a:chExt cx="3687309" cy="2641633"/>
          </a:xfrm>
        </p:grpSpPr>
        <p:sp>
          <p:nvSpPr>
            <p:cNvPr id="8" name="ZoneTexte 7"/>
            <p:cNvSpPr txBox="1"/>
            <p:nvPr/>
          </p:nvSpPr>
          <p:spPr>
            <a:xfrm>
              <a:off x="4252347" y="2145491"/>
              <a:ext cx="36873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333333"/>
                  </a:solidFill>
                </a:rPr>
                <a:t>DIRECTEUR </a:t>
              </a:r>
              <a:r>
                <a:rPr lang="fr-FR" sz="2000" dirty="0">
                  <a:solidFill>
                    <a:srgbClr val="333333"/>
                  </a:solidFill>
                </a:rPr>
                <a:t>(1)</a:t>
              </a:r>
              <a:endParaRPr lang="en-US" sz="2000" dirty="0">
                <a:solidFill>
                  <a:srgbClr val="333333"/>
                </a:solidFill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4252346" y="2705872"/>
              <a:ext cx="36873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333333"/>
                  </a:solidFill>
                </a:rPr>
                <a:t>UNITÉS DE RECHERCHE </a:t>
              </a:r>
              <a:r>
                <a:rPr lang="fr-FR" sz="2000" dirty="0">
                  <a:solidFill>
                    <a:srgbClr val="333333"/>
                  </a:solidFill>
                </a:rPr>
                <a:t>(14)</a:t>
              </a:r>
              <a:endParaRPr lang="en-US" sz="2000" dirty="0">
                <a:solidFill>
                  <a:srgbClr val="333333"/>
                </a:solidFill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4252345" y="3266253"/>
              <a:ext cx="36873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333333"/>
                  </a:solidFill>
                </a:rPr>
                <a:t>DRED </a:t>
              </a:r>
              <a:r>
                <a:rPr lang="fr-FR" sz="2000" dirty="0">
                  <a:solidFill>
                    <a:srgbClr val="333333"/>
                  </a:solidFill>
                </a:rPr>
                <a:t>(2)</a:t>
              </a:r>
              <a:endParaRPr lang="en-US" sz="2000" dirty="0">
                <a:solidFill>
                  <a:srgbClr val="333333"/>
                </a:solidFill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4252344" y="3826634"/>
              <a:ext cx="36873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333333"/>
                  </a:solidFill>
                </a:rPr>
                <a:t>ÉLUS DOCTORANTS </a:t>
              </a:r>
              <a:r>
                <a:rPr lang="fr-FR" sz="2000" dirty="0">
                  <a:solidFill>
                    <a:srgbClr val="333333"/>
                  </a:solidFill>
                </a:rPr>
                <a:t>(5)</a:t>
              </a:r>
              <a:endParaRPr lang="en-US" sz="2000" dirty="0">
                <a:solidFill>
                  <a:srgbClr val="333333"/>
                </a:solidFill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4252343" y="4387014"/>
              <a:ext cx="36873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333333"/>
                  </a:solidFill>
                </a:rPr>
                <a:t>MEMBRES EXTÉRIEURS </a:t>
              </a:r>
              <a:r>
                <a:rPr lang="fr-FR" sz="2000" dirty="0">
                  <a:solidFill>
                    <a:srgbClr val="333333"/>
                  </a:solidFill>
                </a:rPr>
                <a:t>(5)</a:t>
              </a:r>
              <a:endParaRPr lang="en-US" sz="2000" dirty="0">
                <a:solidFill>
                  <a:srgbClr val="333333"/>
                </a:solidFill>
              </a:endParaRPr>
            </a:p>
          </p:txBody>
        </p:sp>
      </p:grpSp>
      <p:cxnSp>
        <p:nvCxnSpPr>
          <p:cNvPr id="13" name="Connecteur droit 12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9491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2218" y="115135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e 32"/>
          <p:cNvGrpSpPr/>
          <p:nvPr/>
        </p:nvGrpSpPr>
        <p:grpSpPr>
          <a:xfrm>
            <a:off x="642218" y="1901886"/>
            <a:ext cx="3992777" cy="468000"/>
            <a:chOff x="642218" y="1387536"/>
            <a:chExt cx="3992777" cy="468000"/>
          </a:xfrm>
        </p:grpSpPr>
        <p:grpSp>
          <p:nvGrpSpPr>
            <p:cNvPr id="5" name="Groupe 4"/>
            <p:cNvGrpSpPr/>
            <p:nvPr/>
          </p:nvGrpSpPr>
          <p:grpSpPr>
            <a:xfrm>
              <a:off x="642218" y="1387536"/>
              <a:ext cx="468000" cy="468000"/>
              <a:chOff x="642218" y="1387536"/>
              <a:chExt cx="468000" cy="468000"/>
            </a:xfrm>
          </p:grpSpPr>
          <p:grpSp>
            <p:nvGrpSpPr>
              <p:cNvPr id="10" name="Groupe 9"/>
              <p:cNvGrpSpPr/>
              <p:nvPr/>
            </p:nvGrpSpPr>
            <p:grpSpPr>
              <a:xfrm>
                <a:off x="642218" y="1387536"/>
                <a:ext cx="468000" cy="468000"/>
                <a:chOff x="7658100" y="2098118"/>
                <a:chExt cx="468000" cy="468000"/>
              </a:xfrm>
            </p:grpSpPr>
            <p:sp>
              <p:nvSpPr>
                <p:cNvPr id="13" name="Rectangle 12"/>
                <p:cNvSpPr/>
                <p:nvPr/>
              </p:nvSpPr>
              <p:spPr>
                <a:xfrm rot="20288662">
                  <a:off x="7658100" y="2098118"/>
                  <a:ext cx="468000" cy="468000"/>
                </a:xfrm>
                <a:prstGeom prst="rect">
                  <a:avLst/>
                </a:prstGeom>
                <a:solidFill>
                  <a:srgbClr val="DCDEE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7658100" y="2098118"/>
                  <a:ext cx="468000" cy="468000"/>
                </a:xfrm>
                <a:prstGeom prst="rect">
                  <a:avLst/>
                </a:prstGeom>
                <a:solidFill>
                  <a:srgbClr val="D8232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pic>
            <p:nvPicPr>
              <p:cNvPr id="3" name="Imag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3644" y="1458962"/>
                <a:ext cx="325148" cy="325148"/>
              </a:xfrm>
              <a:prstGeom prst="rect">
                <a:avLst/>
              </a:prstGeom>
            </p:spPr>
          </p:pic>
        </p:grpSp>
        <p:sp>
          <p:nvSpPr>
            <p:cNvPr id="7" name="Rectangle 6"/>
            <p:cNvSpPr/>
            <p:nvPr/>
          </p:nvSpPr>
          <p:spPr>
            <a:xfrm>
              <a:off x="1467718" y="1421481"/>
              <a:ext cx="316727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altLang="fr-FR" sz="2000" b="1" dirty="0">
                  <a:solidFill>
                    <a:srgbClr val="333333"/>
                  </a:solidFill>
                </a:rPr>
                <a:t>Nombre de doctorants - </a:t>
              </a:r>
              <a:r>
                <a:rPr lang="fr-FR" altLang="fr-FR" sz="2000" b="1" dirty="0">
                  <a:solidFill>
                    <a:srgbClr val="D8232A"/>
                  </a:solidFill>
                </a:rPr>
                <a:t>233</a:t>
              </a:r>
            </a:p>
          </p:txBody>
        </p:sp>
      </p:grpSp>
      <p:grpSp>
        <p:nvGrpSpPr>
          <p:cNvPr id="32" name="Groupe 31"/>
          <p:cNvGrpSpPr/>
          <p:nvPr/>
        </p:nvGrpSpPr>
        <p:grpSpPr>
          <a:xfrm>
            <a:off x="642218" y="3072467"/>
            <a:ext cx="5976654" cy="468000"/>
            <a:chOff x="642218" y="2153019"/>
            <a:chExt cx="5976654" cy="468000"/>
          </a:xfrm>
        </p:grpSpPr>
        <p:grpSp>
          <p:nvGrpSpPr>
            <p:cNvPr id="17" name="Groupe 16"/>
            <p:cNvGrpSpPr/>
            <p:nvPr/>
          </p:nvGrpSpPr>
          <p:grpSpPr>
            <a:xfrm>
              <a:off x="642218" y="2153019"/>
              <a:ext cx="468000" cy="468000"/>
              <a:chOff x="7658100" y="2098118"/>
              <a:chExt cx="468000" cy="468000"/>
            </a:xfrm>
          </p:grpSpPr>
          <p:sp>
            <p:nvSpPr>
              <p:cNvPr id="19" name="Rectangle 18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1467718" y="2186964"/>
              <a:ext cx="515115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altLang="fr-FR" sz="2000" b="1" dirty="0">
                  <a:solidFill>
                    <a:srgbClr val="333333"/>
                  </a:solidFill>
                </a:rPr>
                <a:t>Nombre de soutenances de thèse en 2021 - </a:t>
              </a:r>
              <a:r>
                <a:rPr lang="fr-FR" altLang="fr-FR" sz="2000" b="1" dirty="0">
                  <a:solidFill>
                    <a:srgbClr val="D8232A"/>
                  </a:solidFill>
                </a:rPr>
                <a:t>22</a:t>
              </a:r>
            </a:p>
          </p:txBody>
        </p:sp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644" y="2224445"/>
              <a:ext cx="325148" cy="325148"/>
            </a:xfrm>
            <a:prstGeom prst="rect">
              <a:avLst/>
            </a:prstGeom>
          </p:spPr>
        </p:pic>
      </p:grpSp>
      <p:grpSp>
        <p:nvGrpSpPr>
          <p:cNvPr id="31" name="Groupe 30"/>
          <p:cNvGrpSpPr/>
          <p:nvPr/>
        </p:nvGrpSpPr>
        <p:grpSpPr>
          <a:xfrm>
            <a:off x="642218" y="4243047"/>
            <a:ext cx="4731441" cy="468000"/>
            <a:chOff x="642218" y="3042897"/>
            <a:chExt cx="4731441" cy="468000"/>
          </a:xfrm>
        </p:grpSpPr>
        <p:grpSp>
          <p:nvGrpSpPr>
            <p:cNvPr id="25" name="Groupe 24"/>
            <p:cNvGrpSpPr/>
            <p:nvPr/>
          </p:nvGrpSpPr>
          <p:grpSpPr>
            <a:xfrm>
              <a:off x="642218" y="3042897"/>
              <a:ext cx="468000" cy="468000"/>
              <a:chOff x="7658100" y="2098118"/>
              <a:chExt cx="468000" cy="468000"/>
            </a:xfrm>
          </p:grpSpPr>
          <p:sp>
            <p:nvSpPr>
              <p:cNvPr id="26" name="Rectangle 25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8" name="Rectangle 27"/>
            <p:cNvSpPr/>
            <p:nvPr/>
          </p:nvSpPr>
          <p:spPr>
            <a:xfrm>
              <a:off x="1467718" y="3076842"/>
              <a:ext cx="390594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altLang="fr-FR" sz="2000" b="1" dirty="0">
                  <a:solidFill>
                    <a:srgbClr val="333333"/>
                  </a:solidFill>
                </a:rPr>
                <a:t>Nombre de cotutelles de thèse - </a:t>
              </a:r>
              <a:r>
                <a:rPr lang="fr-FR" altLang="fr-FR" sz="2000" b="1" dirty="0">
                  <a:solidFill>
                    <a:srgbClr val="D8232A"/>
                  </a:solidFill>
                </a:rPr>
                <a:t>35</a:t>
              </a:r>
            </a:p>
          </p:txBody>
        </p:sp>
        <p:pic>
          <p:nvPicPr>
            <p:cNvPr id="30" name="Image 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644" y="3114323"/>
              <a:ext cx="325148" cy="325148"/>
            </a:xfrm>
            <a:prstGeom prst="rect">
              <a:avLst/>
            </a:prstGeom>
          </p:spPr>
        </p:pic>
      </p:grpSp>
      <p:sp>
        <p:nvSpPr>
          <p:cNvPr id="24" name="Pentagone 23"/>
          <p:cNvSpPr/>
          <p:nvPr/>
        </p:nvSpPr>
        <p:spPr>
          <a:xfrm>
            <a:off x="571925" y="397110"/>
            <a:ext cx="5004000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DOCTORANTS (chiffres 2021-2022)</a:t>
            </a:r>
            <a:endParaRPr 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047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e 39"/>
          <p:cNvGrpSpPr/>
          <p:nvPr/>
        </p:nvGrpSpPr>
        <p:grpSpPr>
          <a:xfrm>
            <a:off x="636216" y="2474565"/>
            <a:ext cx="10711582" cy="468000"/>
            <a:chOff x="642218" y="2049923"/>
            <a:chExt cx="10711582" cy="468000"/>
          </a:xfrm>
        </p:grpSpPr>
        <p:grpSp>
          <p:nvGrpSpPr>
            <p:cNvPr id="5" name="Groupe 4"/>
            <p:cNvGrpSpPr/>
            <p:nvPr/>
          </p:nvGrpSpPr>
          <p:grpSpPr>
            <a:xfrm>
              <a:off x="642218" y="2049923"/>
              <a:ext cx="468000" cy="468000"/>
              <a:chOff x="7658100" y="2098118"/>
              <a:chExt cx="468000" cy="468000"/>
            </a:xfrm>
          </p:grpSpPr>
          <p:sp>
            <p:nvSpPr>
              <p:cNvPr id="7" name="Rectangle 6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100" y="2117070"/>
              <a:ext cx="333705" cy="333705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1407886" y="2099256"/>
              <a:ext cx="99459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Appui à l’activité de recherche  </a:t>
              </a:r>
              <a:r>
                <a:rPr lang="fr-FR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des doctorants</a:t>
              </a: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643152" y="3167086"/>
            <a:ext cx="10711582" cy="695664"/>
            <a:chOff x="642218" y="2742200"/>
            <a:chExt cx="10711582" cy="695664"/>
          </a:xfrm>
        </p:grpSpPr>
        <p:grpSp>
          <p:nvGrpSpPr>
            <p:cNvPr id="12" name="Groupe 11"/>
            <p:cNvGrpSpPr/>
            <p:nvPr/>
          </p:nvGrpSpPr>
          <p:grpSpPr>
            <a:xfrm>
              <a:off x="642218" y="2742200"/>
              <a:ext cx="468000" cy="468000"/>
              <a:chOff x="7658100" y="2098118"/>
              <a:chExt cx="468000" cy="468000"/>
            </a:xfrm>
          </p:grpSpPr>
          <p:sp>
            <p:nvSpPr>
              <p:cNvPr id="13" name="Rectangle 12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6" name="ZoneTexte 15"/>
            <p:cNvSpPr txBox="1"/>
            <p:nvPr/>
          </p:nvSpPr>
          <p:spPr>
            <a:xfrm>
              <a:off x="1407886" y="2791533"/>
              <a:ext cx="99459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Attribution des contrats doctoraux</a:t>
              </a:r>
            </a:p>
            <a:p>
              <a:endParaRPr lang="fr-FR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  <p:pic>
          <p:nvPicPr>
            <p:cNvPr id="17" name="Imag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644" y="2813625"/>
              <a:ext cx="325148" cy="325148"/>
            </a:xfrm>
            <a:prstGeom prst="rect">
              <a:avLst/>
            </a:prstGeom>
          </p:spPr>
        </p:pic>
      </p:grpSp>
      <p:grpSp>
        <p:nvGrpSpPr>
          <p:cNvPr id="15" name="Groupe 14"/>
          <p:cNvGrpSpPr/>
          <p:nvPr/>
        </p:nvGrpSpPr>
        <p:grpSpPr>
          <a:xfrm>
            <a:off x="637855" y="3915411"/>
            <a:ext cx="10711582" cy="695664"/>
            <a:chOff x="642218" y="3474191"/>
            <a:chExt cx="10711582" cy="695664"/>
          </a:xfrm>
        </p:grpSpPr>
        <p:grpSp>
          <p:nvGrpSpPr>
            <p:cNvPr id="18" name="Groupe 17"/>
            <p:cNvGrpSpPr/>
            <p:nvPr/>
          </p:nvGrpSpPr>
          <p:grpSpPr>
            <a:xfrm>
              <a:off x="642218" y="3474191"/>
              <a:ext cx="468000" cy="468000"/>
              <a:chOff x="7658100" y="2098118"/>
              <a:chExt cx="468000" cy="468000"/>
            </a:xfrm>
          </p:grpSpPr>
          <p:sp>
            <p:nvSpPr>
              <p:cNvPr id="19" name="Rectangle 18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1" name="ZoneTexte 20"/>
            <p:cNvSpPr txBox="1"/>
            <p:nvPr/>
          </p:nvSpPr>
          <p:spPr>
            <a:xfrm>
              <a:off x="1407886" y="3523524"/>
              <a:ext cx="99459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Organisation des soutenances de thèse</a:t>
              </a:r>
            </a:p>
            <a:p>
              <a:endParaRPr lang="fr-FR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644" y="3523524"/>
              <a:ext cx="325148" cy="325148"/>
            </a:xfrm>
            <a:prstGeom prst="rect">
              <a:avLst/>
            </a:prstGeom>
          </p:spPr>
        </p:pic>
      </p:grpSp>
      <p:grpSp>
        <p:nvGrpSpPr>
          <p:cNvPr id="10" name="Groupe 9"/>
          <p:cNvGrpSpPr/>
          <p:nvPr/>
        </p:nvGrpSpPr>
        <p:grpSpPr>
          <a:xfrm>
            <a:off x="637885" y="4635173"/>
            <a:ext cx="10711582" cy="468000"/>
            <a:chOff x="642218" y="4198641"/>
            <a:chExt cx="10711582" cy="468000"/>
          </a:xfrm>
        </p:grpSpPr>
        <p:grpSp>
          <p:nvGrpSpPr>
            <p:cNvPr id="24" name="Groupe 23"/>
            <p:cNvGrpSpPr/>
            <p:nvPr/>
          </p:nvGrpSpPr>
          <p:grpSpPr>
            <a:xfrm>
              <a:off x="642218" y="4198641"/>
              <a:ext cx="468000" cy="468000"/>
              <a:chOff x="7658100" y="2098118"/>
              <a:chExt cx="468000" cy="468000"/>
            </a:xfrm>
          </p:grpSpPr>
          <p:sp>
            <p:nvSpPr>
              <p:cNvPr id="25" name="Rectangle 24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7" name="ZoneTexte 26"/>
            <p:cNvSpPr txBox="1"/>
            <p:nvPr/>
          </p:nvSpPr>
          <p:spPr>
            <a:xfrm>
              <a:off x="1407886" y="4247974"/>
              <a:ext cx="99459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Formation </a:t>
              </a:r>
              <a:r>
                <a:rPr lang="fr-FR" dirty="0">
                  <a:solidFill>
                    <a:prstClr val="black"/>
                  </a:solidFill>
                </a:rPr>
                <a:t>des doctorants</a:t>
              </a:r>
            </a:p>
          </p:txBody>
        </p:sp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48" y="4247974"/>
              <a:ext cx="333705" cy="333705"/>
            </a:xfrm>
            <a:prstGeom prst="rect">
              <a:avLst/>
            </a:prstGeom>
          </p:spPr>
        </p:pic>
      </p:grpSp>
      <p:grpSp>
        <p:nvGrpSpPr>
          <p:cNvPr id="6" name="Groupe 5"/>
          <p:cNvGrpSpPr/>
          <p:nvPr/>
        </p:nvGrpSpPr>
        <p:grpSpPr>
          <a:xfrm>
            <a:off x="645697" y="1794189"/>
            <a:ext cx="10693787" cy="470018"/>
            <a:chOff x="593509" y="1464041"/>
            <a:chExt cx="10693787" cy="470018"/>
          </a:xfrm>
        </p:grpSpPr>
        <p:grpSp>
          <p:nvGrpSpPr>
            <p:cNvPr id="30" name="Groupe 29"/>
            <p:cNvGrpSpPr/>
            <p:nvPr/>
          </p:nvGrpSpPr>
          <p:grpSpPr>
            <a:xfrm>
              <a:off x="593509" y="1466059"/>
              <a:ext cx="508601" cy="468000"/>
              <a:chOff x="7609391" y="-1319057"/>
              <a:chExt cx="508601" cy="468000"/>
            </a:xfrm>
          </p:grpSpPr>
          <p:sp>
            <p:nvSpPr>
              <p:cNvPr id="31" name="Rectangle 30"/>
              <p:cNvSpPr/>
              <p:nvPr/>
            </p:nvSpPr>
            <p:spPr>
              <a:xfrm rot="20288662">
                <a:off x="7609391" y="-1284473"/>
                <a:ext cx="508601" cy="351374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7631483" y="-1319057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3" name="ZoneTexte 32"/>
            <p:cNvSpPr txBox="1"/>
            <p:nvPr/>
          </p:nvSpPr>
          <p:spPr>
            <a:xfrm>
              <a:off x="1341382" y="1498288"/>
              <a:ext cx="99459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Comité de suivi </a:t>
              </a:r>
              <a:r>
                <a:rPr lang="fr-FR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des doctorants</a:t>
              </a:r>
            </a:p>
          </p:txBody>
        </p:sp>
        <p:pic>
          <p:nvPicPr>
            <p:cNvPr id="35" name="Image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729" y="1464041"/>
              <a:ext cx="444162" cy="444162"/>
            </a:xfrm>
            <a:prstGeom prst="rect">
              <a:avLst/>
            </a:prstGeom>
          </p:spPr>
        </p:pic>
      </p:grpSp>
      <p:sp>
        <p:nvSpPr>
          <p:cNvPr id="39" name="Pentagone 38"/>
          <p:cNvSpPr/>
          <p:nvPr/>
        </p:nvSpPr>
        <p:spPr>
          <a:xfrm>
            <a:off x="642218" y="283950"/>
            <a:ext cx="4805545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prstClr val="white"/>
                </a:solidFill>
              </a:rPr>
              <a:t>MISSIONS DE L’ECOLE DOCTORALE</a:t>
            </a:r>
          </a:p>
        </p:txBody>
      </p:sp>
      <p:pic>
        <p:nvPicPr>
          <p:cNvPr id="42" name="Image 4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44" y="3143893"/>
            <a:ext cx="325148" cy="325148"/>
          </a:xfrm>
          <a:prstGeom prst="rect">
            <a:avLst/>
          </a:prstGeom>
        </p:spPr>
      </p:pic>
      <p:grpSp>
        <p:nvGrpSpPr>
          <p:cNvPr id="36" name="Groupe 35"/>
          <p:cNvGrpSpPr/>
          <p:nvPr/>
        </p:nvGrpSpPr>
        <p:grpSpPr>
          <a:xfrm>
            <a:off x="667789" y="1019040"/>
            <a:ext cx="10554501" cy="646331"/>
            <a:chOff x="642217" y="4154302"/>
            <a:chExt cx="10554501" cy="646331"/>
          </a:xfrm>
        </p:grpSpPr>
        <p:grpSp>
          <p:nvGrpSpPr>
            <p:cNvPr id="37" name="Groupe 36"/>
            <p:cNvGrpSpPr/>
            <p:nvPr/>
          </p:nvGrpSpPr>
          <p:grpSpPr>
            <a:xfrm>
              <a:off x="642217" y="4198641"/>
              <a:ext cx="468001" cy="477095"/>
              <a:chOff x="7658099" y="2098118"/>
              <a:chExt cx="468001" cy="477095"/>
            </a:xfrm>
          </p:grpSpPr>
          <p:sp>
            <p:nvSpPr>
              <p:cNvPr id="43" name="Rectangle 42"/>
              <p:cNvSpPr/>
              <p:nvPr/>
            </p:nvSpPr>
            <p:spPr>
              <a:xfrm rot="20288662">
                <a:off x="7658099" y="2107213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8" name="ZoneTexte 37"/>
            <p:cNvSpPr txBox="1"/>
            <p:nvPr/>
          </p:nvSpPr>
          <p:spPr>
            <a:xfrm>
              <a:off x="1383248" y="4154302"/>
              <a:ext cx="98134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Gestion administrative des doctorants : </a:t>
              </a:r>
              <a:r>
                <a:rPr lang="fr-FR" dirty="0">
                  <a:solidFill>
                    <a:prstClr val="black"/>
                  </a:solidFill>
                </a:rPr>
                <a:t>inscriptions et réinscriptions (ADUM, APOGEE), mise en place des codirections, questions diverses </a:t>
              </a:r>
            </a:p>
          </p:txBody>
        </p:sp>
        <p:pic>
          <p:nvPicPr>
            <p:cNvPr id="41" name="Image 4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936" y="4266751"/>
              <a:ext cx="333705" cy="3337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8923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hape 180"/>
          <p:cNvSpPr/>
          <p:nvPr/>
        </p:nvSpPr>
        <p:spPr>
          <a:xfrm>
            <a:off x="642218" y="878541"/>
            <a:ext cx="10907566" cy="8156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38100" rIns="38100" bIns="38100">
            <a:spAutoFit/>
          </a:bodyPr>
          <a:lstStyle/>
          <a:p>
            <a:pPr algn="ctr"/>
            <a:r>
              <a:rPr lang="fr-FR" sz="1600" b="1" dirty="0"/>
              <a:t>Arrêté du 25 mai 2016 </a:t>
            </a:r>
          </a:p>
          <a:p>
            <a:pPr algn="ctr"/>
            <a:r>
              <a:rPr lang="fr-FR" sz="1600" b="1" dirty="0"/>
              <a:t>fixant le cadre national de la formation et les modalités conduisant à la délivrance du diplôme national de doctorat</a:t>
            </a:r>
          </a:p>
          <a:p>
            <a:pPr algn="ctr"/>
            <a:r>
              <a:rPr lang="fr-FR" sz="1600" dirty="0">
                <a:solidFill>
                  <a:srgbClr val="FF0000"/>
                </a:solidFill>
              </a:rPr>
              <a:t>Modifié par l’arrêté du 26 août 2022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642218" y="3195154"/>
            <a:ext cx="11196343" cy="28315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D8232A"/>
              </a:buClr>
            </a:pPr>
            <a:r>
              <a:rPr lang="fr-FR" sz="1600" dirty="0"/>
              <a:t>Art. 3</a:t>
            </a:r>
          </a:p>
          <a:p>
            <a:r>
              <a:rPr lang="fr-FR" sz="1600" dirty="0"/>
              <a:t>Les écoles doctorales</a:t>
            </a:r>
          </a:p>
          <a:p>
            <a:r>
              <a:rPr lang="fr-FR" sz="1600" dirty="0"/>
              <a:t>1° Mettent en œuvre une politique d'admission des doctorants...</a:t>
            </a:r>
          </a:p>
          <a:p>
            <a:r>
              <a:rPr lang="fr-FR" sz="1600" dirty="0"/>
              <a:t>2° Organisent et coordonnent la </a:t>
            </a:r>
            <a:r>
              <a:rPr lang="fr-FR" sz="1600" b="1" dirty="0"/>
              <a:t>formation doctorale</a:t>
            </a:r>
          </a:p>
          <a:p>
            <a:r>
              <a:rPr lang="fr-FR" sz="1600" dirty="0"/>
              <a:t>3° Organisent les </a:t>
            </a:r>
            <a:r>
              <a:rPr lang="fr-FR" sz="1600" b="1" dirty="0"/>
              <a:t>échanges scientifiques </a:t>
            </a:r>
            <a:r>
              <a:rPr lang="fr-FR" sz="1600" dirty="0"/>
              <a:t>entre doctorants et avec la communauté scientifique ; proposent aux doctorants des activités de formation favorisant l'</a:t>
            </a:r>
            <a:r>
              <a:rPr lang="fr-FR" sz="1600" b="1" dirty="0"/>
              <a:t>interdisciplinarité</a:t>
            </a:r>
            <a:r>
              <a:rPr lang="fr-FR" sz="1600" dirty="0"/>
              <a:t> et l'acquisition d'une culture scientifique élargie...</a:t>
            </a:r>
          </a:p>
          <a:p>
            <a:r>
              <a:rPr lang="fr-FR" sz="1600" dirty="0"/>
              <a:t>4° Veillent à ce que chaque doctorant reçoive une </a:t>
            </a:r>
            <a:r>
              <a:rPr lang="fr-FR" sz="1600" b="1" dirty="0"/>
              <a:t>formation à l'éthique </a:t>
            </a:r>
            <a:r>
              <a:rPr lang="fr-FR" sz="1600" dirty="0"/>
              <a:t>de la recherche et à l'intégrité scientifique</a:t>
            </a:r>
          </a:p>
          <a:p>
            <a:r>
              <a:rPr lang="fr-FR" sz="1600" dirty="0"/>
              <a:t>5° Sensibilisent les doctorants aux </a:t>
            </a:r>
            <a:r>
              <a:rPr lang="fr-FR" sz="1600" b="1" dirty="0"/>
              <a:t>enjeux de la science ouverte </a:t>
            </a:r>
            <a:r>
              <a:rPr lang="fr-FR" sz="1600" dirty="0"/>
              <a:t>et de la diffusion des travaux de recherche </a:t>
            </a:r>
          </a:p>
          <a:p>
            <a:r>
              <a:rPr lang="fr-FR" sz="1600" dirty="0"/>
              <a:t>6° Assurent une démarche qualité de la formation en mettant notamment en place des </a:t>
            </a:r>
            <a:r>
              <a:rPr lang="fr-FR" sz="1600" b="1" dirty="0"/>
              <a:t>comités de suivi </a:t>
            </a:r>
            <a:r>
              <a:rPr lang="fr-FR" sz="1600" dirty="0"/>
              <a:t>individuel du doctorant...</a:t>
            </a:r>
          </a:p>
          <a:p>
            <a:r>
              <a:rPr lang="fr-FR" sz="1600" dirty="0"/>
              <a:t>7° Définissent et mettent en œuvre des dispositifs d'appui à la poursuite du </a:t>
            </a:r>
            <a:r>
              <a:rPr lang="fr-FR" sz="1600" b="1" dirty="0"/>
              <a:t>parcours professionnel </a:t>
            </a:r>
            <a:r>
              <a:rPr lang="fr-FR" sz="1600" dirty="0"/>
              <a:t>après l'obtention du doctorat... </a:t>
            </a:r>
          </a:p>
          <a:p>
            <a:r>
              <a:rPr lang="fr-FR" sz="1600" dirty="0"/>
              <a:t>8° Contribuent à une </a:t>
            </a:r>
            <a:r>
              <a:rPr lang="fr-FR" sz="1600" b="1" dirty="0"/>
              <a:t>ouverture européenne et internationale</a:t>
            </a:r>
            <a:r>
              <a:rPr lang="fr-FR" sz="1600" dirty="0"/>
              <a:t>...</a:t>
            </a:r>
          </a:p>
        </p:txBody>
      </p:sp>
      <p:sp>
        <p:nvSpPr>
          <p:cNvPr id="7" name="Pentagone 6"/>
          <p:cNvSpPr/>
          <p:nvPr/>
        </p:nvSpPr>
        <p:spPr>
          <a:xfrm>
            <a:off x="642218" y="214301"/>
            <a:ext cx="3749478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La formation doctorale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8F3CF42-3204-FB42-A95C-7E80CCE0C483}"/>
              </a:ext>
            </a:extLst>
          </p:cNvPr>
          <p:cNvSpPr txBox="1"/>
          <p:nvPr/>
        </p:nvSpPr>
        <p:spPr>
          <a:xfrm>
            <a:off x="642218" y="1871715"/>
            <a:ext cx="10907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Art. 1</a:t>
            </a:r>
          </a:p>
          <a:p>
            <a:r>
              <a:rPr lang="fr-FR" sz="1600" dirty="0"/>
              <a:t>La formation doctorale est une formation à et par la recherche et une expérience professionnelle de recherche. </a:t>
            </a:r>
          </a:p>
          <a:p>
            <a:r>
              <a:rPr lang="fr-FR" sz="1600" dirty="0"/>
              <a:t>Elle</a:t>
            </a:r>
            <a:r>
              <a:rPr lang="fr-FR" sz="1600" b="1" dirty="0"/>
              <a:t> comprend un travail personnel de recherche</a:t>
            </a:r>
            <a:r>
              <a:rPr lang="fr-FR" sz="1600" dirty="0"/>
              <a:t> réalisé par le doctorant. </a:t>
            </a:r>
          </a:p>
          <a:p>
            <a:r>
              <a:rPr lang="fr-FR" sz="1600" dirty="0"/>
              <a:t>Elle est </a:t>
            </a:r>
            <a:r>
              <a:rPr lang="fr-FR" sz="1600" b="1" dirty="0"/>
              <a:t>complétée par des formations complémentaires </a:t>
            </a:r>
            <a:r>
              <a:rPr lang="fr-FR" sz="1600" dirty="0"/>
              <a:t>validées par l'école doctorale.</a:t>
            </a:r>
          </a:p>
          <a:p>
            <a:r>
              <a:rPr lang="fr-FR" sz="1600" dirty="0"/>
              <a:t>La formation doctorale est organisée au sein des écoles doctorales.</a:t>
            </a:r>
          </a:p>
        </p:txBody>
      </p:sp>
    </p:spTree>
    <p:extLst>
      <p:ext uri="{BB962C8B-B14F-4D97-AF65-F5344CB8AC3E}">
        <p14:creationId xmlns:p14="http://schemas.microsoft.com/office/powerpoint/2010/main" val="6058891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Personnalisé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30020"/>
      </a:accent1>
      <a:accent2>
        <a:srgbClr val="D414AC"/>
      </a:accent2>
      <a:accent3>
        <a:srgbClr val="036DBB"/>
      </a:accent3>
      <a:accent4>
        <a:srgbClr val="90CF40"/>
      </a:accent4>
      <a:accent5>
        <a:srgbClr val="F75C19"/>
      </a:accent5>
      <a:accent6>
        <a:srgbClr val="662B95"/>
      </a:accent6>
      <a:hlink>
        <a:srgbClr val="0070C0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A2D5F274-D92A-491B-8E29-602251564770}" vid="{698DC597-463E-4ED1-B00A-BBF62754CD5C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1896</TotalTime>
  <Words>1355</Words>
  <Application>Microsoft Office PowerPoint</Application>
  <PresentationFormat>Grand écran</PresentationFormat>
  <Paragraphs>184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16</vt:i4>
      </vt:variant>
    </vt:vector>
  </HeadingPairs>
  <TitlesOfParts>
    <vt:vector size="33" baseType="lpstr">
      <vt:lpstr>Arial</vt:lpstr>
      <vt:lpstr>Averta</vt:lpstr>
      <vt:lpstr>Averta-Regular</vt:lpstr>
      <vt:lpstr>Calibri</vt:lpstr>
      <vt:lpstr>Calibri Light</vt:lpstr>
      <vt:lpstr>Century Gothic</vt:lpstr>
      <vt:lpstr>Helvetica Light</vt:lpstr>
      <vt:lpstr>MS Mincho</vt:lpstr>
      <vt:lpstr>Symbol</vt:lpstr>
      <vt:lpstr>Times New Roman</vt:lpstr>
      <vt:lpstr>Webdings</vt:lpstr>
      <vt:lpstr>Wingdings</vt:lpstr>
      <vt:lpstr>Thème1</vt:lpstr>
      <vt:lpstr>Thème Office</vt:lpstr>
      <vt:lpstr>2_Thème Office</vt:lpstr>
      <vt:lpstr>3_Thème Office</vt:lpstr>
      <vt:lpstr>4_Thème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Berangere Pate</dc:creator>
  <cp:lastModifiedBy>Ozenne Elodie</cp:lastModifiedBy>
  <cp:revision>204</cp:revision>
  <cp:lastPrinted>2020-12-17T09:27:18Z</cp:lastPrinted>
  <dcterms:created xsi:type="dcterms:W3CDTF">2017-12-07T07:47:42Z</dcterms:created>
  <dcterms:modified xsi:type="dcterms:W3CDTF">2022-12-06T14:13:20Z</dcterms:modified>
</cp:coreProperties>
</file>