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6" r:id="rId4"/>
    <p:sldMasterId id="2147483745" r:id="rId5"/>
  </p:sldMasterIdLst>
  <p:notesMasterIdLst>
    <p:notesMasterId r:id="rId22"/>
  </p:notesMasterIdLst>
  <p:sldIdLst>
    <p:sldId id="256" r:id="rId6"/>
    <p:sldId id="310" r:id="rId7"/>
    <p:sldId id="259" r:id="rId8"/>
    <p:sldId id="274" r:id="rId9"/>
    <p:sldId id="316" r:id="rId10"/>
    <p:sldId id="276" r:id="rId11"/>
    <p:sldId id="277" r:id="rId12"/>
    <p:sldId id="312" r:id="rId13"/>
    <p:sldId id="261" r:id="rId14"/>
    <p:sldId id="308" r:id="rId15"/>
    <p:sldId id="303" r:id="rId16"/>
    <p:sldId id="298" r:id="rId17"/>
    <p:sldId id="317" r:id="rId18"/>
    <p:sldId id="264" r:id="rId19"/>
    <p:sldId id="315" r:id="rId20"/>
    <p:sldId id="314" r:id="rId2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764"/>
    <a:srgbClr val="D8232A"/>
    <a:srgbClr val="333333"/>
    <a:srgbClr val="C99C60"/>
    <a:srgbClr val="F4BABD"/>
    <a:srgbClr val="FCEAEB"/>
    <a:srgbClr val="B0B4B8"/>
    <a:srgbClr val="C6C9CC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6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2557-DF92-482E-8C7D-957A9AB50072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0DE4-8C7B-463D-94C4-B6F189BF0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3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12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7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4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4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1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0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5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2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1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11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61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76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44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7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1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1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1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9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8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22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23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0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40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09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2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72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1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7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8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0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9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7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0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4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4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3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1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1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9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5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3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59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3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1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46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7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39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2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88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2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2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3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6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61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4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3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-lls.parisnanterre.fr/ed-138--611454.k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violences.sexistes.sexuelles%40liste.parisnanterre.fr" TargetMode="External"/><Relationship Id="rId1" Type="http://schemas.openxmlformats.org/officeDocument/2006/relationships/slideLayout" Target="../slideLayouts/slideLayout80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-lls.parisnanterre.fr/aides-attribuees-par-l-ed-611624.kjsp?RH=1433492055230&amp;RF=1433492154638" TargetMode="External"/><Relationship Id="rId2" Type="http://schemas.openxmlformats.org/officeDocument/2006/relationships/hyperlink" Target="mailto:e.ozenne@parisnanterre.fr" TargetMode="Externa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cd.parisnanterre.fr/" TargetMode="Externa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/>
          <p:nvPr/>
        </p:nvSpPr>
        <p:spPr>
          <a:xfrm>
            <a:off x="210162" y="2479413"/>
            <a:ext cx="676874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ECOLE DOCTORALE 138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1360" y="4401152"/>
            <a:ext cx="593297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Dans le collège</a:t>
            </a:r>
            <a:r>
              <a:rPr kumimoji="0" lang="fr-FR" sz="24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des ED à l’UPN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lang="fr-FR" sz="2400" baseline="0" dirty="0">
                <a:solidFill>
                  <a:schemeClr val="bg1"/>
                </a:solidFill>
              </a:rPr>
              <a:t>Dans la COMUE Paris Lumières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" y="5496487"/>
            <a:ext cx="3052201" cy="65298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99384" y="4209143"/>
            <a:ext cx="24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2332" y="6478868"/>
            <a:ext cx="3993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chemeClr val="bg1"/>
                </a:solidFill>
                <a:hlinkClick r:id="rId3"/>
              </a:rPr>
              <a:t>https://ed-lls.parisnanterre.fr/ed-138--611454.kjsp</a:t>
            </a:r>
            <a:endParaRPr lang="fr-FR" altLang="fr-FR" sz="1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162" y="31361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000" b="1" dirty="0">
                <a:solidFill>
                  <a:srgbClr val="FFFFFF"/>
                </a:solidFill>
                <a:ea typeface="Arial" charset="0"/>
                <a:cs typeface="Arial" charset="0"/>
                <a:sym typeface="Averta"/>
              </a:rPr>
              <a:t>Lettres Langues Spectacles</a:t>
            </a:r>
          </a:p>
        </p:txBody>
      </p:sp>
    </p:spTree>
    <p:extLst>
      <p:ext uri="{BB962C8B-B14F-4D97-AF65-F5344CB8AC3E}">
        <p14:creationId xmlns:p14="http://schemas.microsoft.com/office/powerpoint/2010/main" val="59189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8" y="227132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Les FORMATIONS DOCTORALES</a:t>
            </a:r>
            <a:endParaRPr lang="fr-FR" sz="20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D87AA5E-CB9E-B848-9773-74A1B6FE9ABC}"/>
              </a:ext>
            </a:extLst>
          </p:cNvPr>
          <p:cNvSpPr txBox="1"/>
          <p:nvPr/>
        </p:nvSpPr>
        <p:spPr>
          <a:xfrm>
            <a:off x="557049" y="147144"/>
            <a:ext cx="11466786" cy="588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Chaque </a:t>
            </a:r>
            <a:r>
              <a:rPr lang="fr-FR" sz="1600" kern="0" dirty="0" err="1">
                <a:solidFill>
                  <a:srgbClr val="53585F"/>
                </a:solidFill>
                <a:ea typeface="Arial" charset="0"/>
                <a:cs typeface="Averta-Regular"/>
              </a:rPr>
              <a:t>doctorant.e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doit valider, au cours des trois premières années, un total de </a:t>
            </a:r>
            <a:r>
              <a:rPr lang="fr-FR" sz="1600" b="1" kern="0" dirty="0">
                <a:solidFill>
                  <a:srgbClr val="C00000"/>
                </a:solidFill>
                <a:ea typeface="Arial" charset="0"/>
                <a:cs typeface="Averta-Regular"/>
              </a:rPr>
              <a:t>180 crédits </a:t>
            </a:r>
          </a:p>
          <a:p>
            <a:pPr fontAlgn="auto">
              <a:spcAft>
                <a:spcPts val="0"/>
              </a:spcAft>
              <a:defRPr/>
            </a:pPr>
            <a:endParaRPr lang="fr-FR" sz="1600" b="1" kern="0" dirty="0">
              <a:solidFill>
                <a:srgbClr val="FF0000"/>
              </a:solidFill>
              <a:ea typeface="Arial" charset="0"/>
              <a:cs typeface="Averta-Regular"/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C00000"/>
                </a:solidFill>
              </a:rPr>
              <a:t>150 crédits </a:t>
            </a:r>
            <a:r>
              <a:rPr lang="fr-FR" altLang="fr-FR" sz="1600" dirty="0">
                <a:solidFill>
                  <a:srgbClr val="333333"/>
                </a:solidFill>
              </a:rPr>
              <a:t>pour la </a:t>
            </a:r>
            <a:r>
              <a:rPr lang="fr-FR" altLang="fr-FR" sz="1600" b="1" dirty="0">
                <a:solidFill>
                  <a:srgbClr val="333333"/>
                </a:solidFill>
              </a:rPr>
              <a:t>thèse</a:t>
            </a:r>
            <a:r>
              <a:rPr lang="fr-FR" altLang="fr-FR" sz="1600" dirty="0">
                <a:solidFill>
                  <a:srgbClr val="333333"/>
                </a:solidFill>
              </a:rPr>
              <a:t> (rédaction et soutenance) </a:t>
            </a: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C00000"/>
                </a:solidFill>
              </a:rPr>
              <a:t>10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pour les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formations Transversales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présence à des formations mutualisés entre toutes les écoles doctorales, dont :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       Langues &amp; communication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(30h)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2 crédits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       4 formations à choisir dans le catalogue de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formations professionnelles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(variable selon formations choisies)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8 crédits</a:t>
            </a:r>
            <a:endParaRPr lang="fr-FR" altLang="fr-FR" sz="1600" dirty="0">
              <a:solidFill>
                <a:srgbClr val="333333"/>
              </a:solidFill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b="1" kern="0" dirty="0">
                <a:solidFill>
                  <a:srgbClr val="C00000"/>
                </a:solidFill>
                <a:ea typeface="Arial" charset="0"/>
                <a:cs typeface="Averta-Regular"/>
              </a:rPr>
              <a:t>8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pour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production et diffusion scientifique 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	</a:t>
            </a:r>
            <a:r>
              <a:rPr lang="fr-FR" sz="1100" kern="0" dirty="0">
                <a:ea typeface="Arial" charset="0"/>
                <a:cs typeface="Averta-Regular"/>
              </a:rPr>
              <a:t>publication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– 4 crédits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ea typeface="Arial" charset="0"/>
                <a:cs typeface="Averta-Regular"/>
              </a:rPr>
              <a:t>	participation active à une manifestation scientifique –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2 crédits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ea typeface="Arial" charset="0"/>
                <a:cs typeface="Averta-Regular"/>
              </a:rPr>
              <a:t>	organisation d’une manifestation scientifique –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2 crédits</a:t>
            </a:r>
            <a:endParaRPr lang="fr-FR" altLang="fr-FR" sz="1100" dirty="0">
              <a:solidFill>
                <a:srgbClr val="333333"/>
              </a:solidFill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b="1" kern="0" dirty="0">
                <a:solidFill>
                  <a:srgbClr val="C00000"/>
                </a:solidFill>
                <a:ea typeface="Arial" charset="0"/>
                <a:cs typeface="Averta-Regular"/>
              </a:rPr>
              <a:t>12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pour la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formation scientifique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(séminaires, formations, etc.)</a:t>
            </a:r>
            <a:endParaRPr lang="fr-FR" altLang="fr-FR" sz="1600" dirty="0">
              <a:solidFill>
                <a:srgbClr val="333333"/>
              </a:solidFill>
            </a:endParaRPr>
          </a:p>
          <a:p>
            <a:pPr lvl="3" indent="0"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ea typeface="Arial" charset="0"/>
              <a:cs typeface="Averta-Regular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Ethique de la recherche &amp; intégrité scientifique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(8h : 1 CM de 2h + 1 TD de 6h)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2 crédits (Obligatoire)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Séminaires transversaux de l’ED 138 </a:t>
            </a:r>
            <a:r>
              <a:rPr lang="fr-FR" sz="1600" b="1" i="1" kern="0" dirty="0">
                <a:solidFill>
                  <a:srgbClr val="73C764"/>
                </a:solidFill>
                <a:ea typeface="Arial" charset="0"/>
                <a:cs typeface="Averta-Regular"/>
              </a:rPr>
              <a:t>(24h) </a:t>
            </a: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– 4 crédits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Séminaires disciplinaires (Unités de Recherches) </a:t>
            </a:r>
            <a:r>
              <a:rPr lang="fr-FR" sz="1600" b="1" i="1" kern="0" dirty="0">
                <a:solidFill>
                  <a:srgbClr val="73C764"/>
                </a:solidFill>
                <a:ea typeface="Arial" charset="0"/>
                <a:cs typeface="Averta-Regular"/>
              </a:rPr>
              <a:t> </a:t>
            </a: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– 6 crédits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54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e 6"/>
          <p:cNvSpPr/>
          <p:nvPr/>
        </p:nvSpPr>
        <p:spPr>
          <a:xfrm>
            <a:off x="555132" y="209708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FORMATIONS SCIENTIFIQUES </a:t>
            </a:r>
            <a:r>
              <a:rPr lang="fr-FR" altLang="fr-FR" sz="2000" b="1" dirty="0">
                <a:solidFill>
                  <a:schemeClr val="tx1"/>
                </a:solidFill>
              </a:rPr>
              <a:t>12 crédits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561" y="2545283"/>
            <a:ext cx="114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 crédits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formations scientifiques organisées par l’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LLS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séminaires transversaux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pPr lvl="0"/>
            <a:r>
              <a:rPr lang="fr-FR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612011" y="2927866"/>
            <a:ext cx="169279" cy="179055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11" name="Shape 168">
            <a:extLst>
              <a:ext uri="{FF2B5EF4-FFF2-40B4-BE49-F238E27FC236}">
                <a16:creationId xmlns:a16="http://schemas.microsoft.com/office/drawing/2014/main" id="{8591F132-8887-1348-A8A8-9706EF961B2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2011" y="1205566"/>
            <a:ext cx="180735" cy="170191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149675-BD27-CA48-8957-1D1BF80E001F}"/>
              </a:ext>
            </a:extLst>
          </p:cNvPr>
          <p:cNvSpPr txBox="1"/>
          <p:nvPr/>
        </p:nvSpPr>
        <p:spPr>
          <a:xfrm>
            <a:off x="1060315" y="1129696"/>
            <a:ext cx="957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</a:rPr>
              <a:t>      </a:t>
            </a:r>
            <a:r>
              <a:rPr lang="fr-FR" b="1" dirty="0">
                <a:solidFill>
                  <a:srgbClr val="C00000"/>
                </a:solidFill>
              </a:rPr>
              <a:t>2 crédits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en Éthique de la recherche</a:t>
            </a:r>
          </a:p>
          <a:p>
            <a:endParaRPr lang="fr-FR" dirty="0"/>
          </a:p>
        </p:txBody>
      </p:sp>
      <p:sp>
        <p:nvSpPr>
          <p:cNvPr id="14" name="Shape 168">
            <a:extLst>
              <a:ext uri="{FF2B5EF4-FFF2-40B4-BE49-F238E27FC236}">
                <a16:creationId xmlns:a16="http://schemas.microsoft.com/office/drawing/2014/main" id="{5D56EED4-589C-5545-AEF1-D8707593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" y="2084599"/>
            <a:ext cx="180734" cy="173488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0252A8-3529-DE4F-8D40-D846E4B96E5D}"/>
              </a:ext>
            </a:extLst>
          </p:cNvPr>
          <p:cNvSpPr txBox="1"/>
          <p:nvPr/>
        </p:nvSpPr>
        <p:spPr>
          <a:xfrm>
            <a:off x="9248503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E65B20-A407-624A-90DD-CF1ADA9EACD1}"/>
              </a:ext>
            </a:extLst>
          </p:cNvPr>
          <p:cNvSpPr txBox="1"/>
          <p:nvPr/>
        </p:nvSpPr>
        <p:spPr>
          <a:xfrm>
            <a:off x="310838" y="1970890"/>
            <a:ext cx="996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0" dirty="0">
                <a:solidFill>
                  <a:srgbClr val="C0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                	6 crédits </a:t>
            </a:r>
            <a:r>
              <a:rPr lang="fr-FR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en séminaires disciplinaires : activités organisées par votre Unité de recherche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4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892" y="6011913"/>
            <a:ext cx="1371823" cy="2924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Comités de suivi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883" y="1253389"/>
            <a:ext cx="11423559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 application du l’arrêté du 25 mai 2016, modifié par l’arrêté du 26 août 2022, art. 13, les </a:t>
            </a:r>
            <a:r>
              <a:rPr lang="fr-FR" sz="2000" dirty="0" err="1"/>
              <a:t>doctorant.e.s</a:t>
            </a:r>
            <a:r>
              <a:rPr lang="fr-FR" sz="2000" dirty="0"/>
              <a:t> doivent, chaque année, avant l’inscription en </a:t>
            </a:r>
            <a:r>
              <a:rPr lang="fr-FR" sz="2000" dirty="0">
                <a:solidFill>
                  <a:srgbClr val="FF0000"/>
                </a:solidFill>
              </a:rPr>
              <a:t>2</a:t>
            </a:r>
            <a:r>
              <a:rPr lang="fr-FR" sz="2000" baseline="30000" dirty="0">
                <a:solidFill>
                  <a:srgbClr val="FF0000"/>
                </a:solidFill>
              </a:rPr>
              <a:t>e</a:t>
            </a:r>
            <a:r>
              <a:rPr lang="fr-FR" sz="2000" dirty="0">
                <a:solidFill>
                  <a:srgbClr val="FF0000"/>
                </a:solidFill>
              </a:rPr>
              <a:t> année (inscrits 2023-2024)</a:t>
            </a:r>
            <a:r>
              <a:rPr lang="fr-FR" sz="2000" dirty="0"/>
              <a:t>, s’entretenir avec un </a:t>
            </a:r>
            <a:r>
              <a:rPr lang="fr-FR" sz="2000" b="1" dirty="0"/>
              <a:t>Comité de suivi </a:t>
            </a:r>
            <a:r>
              <a:rPr lang="fr-FR" sz="2000" dirty="0"/>
              <a:t>individuel.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Le CSI </a:t>
            </a:r>
            <a:r>
              <a:rPr lang="fr-FR" sz="2000" dirty="0"/>
              <a:t>assure un accompagnement du/de la </a:t>
            </a:r>
            <a:r>
              <a:rPr lang="fr-FR" sz="2000" dirty="0" err="1"/>
              <a:t>doctorant.e</a:t>
            </a:r>
            <a:r>
              <a:rPr lang="fr-FR" sz="2000" dirty="0"/>
              <a:t> pendant toute la durée du doctorat. Il a pour objectif de l’écouter et de s’assurer de </a:t>
            </a:r>
            <a:r>
              <a:rPr lang="fr-FR" sz="2000" b="1" dirty="0"/>
              <a:t>l’avancement de son travail</a:t>
            </a:r>
            <a:r>
              <a:rPr lang="fr-FR" sz="2000" dirty="0"/>
              <a:t>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joue un rôle de </a:t>
            </a:r>
            <a:r>
              <a:rPr lang="fr-FR" sz="2000" b="1" dirty="0"/>
              <a:t>prévention des violences </a:t>
            </a:r>
            <a:r>
              <a:rPr lang="fr-FR" sz="2000" dirty="0"/>
              <a:t>et des discriminations.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Chaque comité de suivi est composé au moins d’un membre spécialiste et d’un membre extérieur à la discipline. 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Sa composition devrait rester constante.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La / le </a:t>
            </a:r>
            <a:r>
              <a:rPr lang="fr-FR" sz="2000" b="1" dirty="0" err="1"/>
              <a:t>doctorant.e</a:t>
            </a:r>
            <a:r>
              <a:rPr lang="fr-FR" sz="2000" b="1" dirty="0"/>
              <a:t> est </a:t>
            </a:r>
            <a:r>
              <a:rPr lang="fr-FR" sz="2000" b="1" dirty="0" err="1"/>
              <a:t>consulté.e</a:t>
            </a:r>
            <a:r>
              <a:rPr lang="fr-FR" sz="2000" b="1" dirty="0"/>
              <a:t> avant sa composition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Entretien en trois étapes : présentation de l’avancement des travaux et discussions, entretien avec le doctorant sans la direction de thèse, entretien avec la direction de thèse sans le doctorant.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Le CSI formule des recommandations transmises à l’école doctorale après chaque entretien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sz="2000" dirty="0"/>
          </a:p>
          <a:p>
            <a:pPr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sz="2000" dirty="0"/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7" y="227132"/>
            <a:ext cx="7397913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42217" y="947057"/>
            <a:ext cx="11016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</a:t>
            </a:r>
            <a:r>
              <a:rPr lang="fr-FR" b="1" dirty="0"/>
              <a:t>cellule d'écoute et d’accompagnement des victimes de violences sexistes et sexuelles </a:t>
            </a:r>
            <a:r>
              <a:rPr lang="fr-FR" dirty="0"/>
              <a:t>a été mise en place au sein de l'Université. Cette cellule découle de l'engagement de l'Université Paris Nanterre à promouvoir l'égalité de genre et la lutte contre les violences sexistes et sexuelles au sein de l'Université.</a:t>
            </a:r>
          </a:p>
          <a:p>
            <a:endParaRPr lang="fr-FR" dirty="0"/>
          </a:p>
          <a:p>
            <a:pPr algn="ctr"/>
            <a:r>
              <a:rPr lang="fr-FR" b="1" dirty="0"/>
              <a:t>Vous êtes victime ou témoin de violences sexistes et/ou sexuelles ? Contactez la cellule : </a:t>
            </a:r>
            <a:r>
              <a:rPr lang="fr-FR" b="1" dirty="0">
                <a:hlinkClick r:id="rId2"/>
              </a:rPr>
              <a:t>violences.sexistes.sexuelles@liste.parisnanterre.fr</a:t>
            </a:r>
            <a:endParaRPr lang="fr-FR" b="1" dirty="0">
              <a:effectLst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89817" y="227132"/>
            <a:ext cx="9274669" cy="589297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La lutte contre les violences sexistes et sexuelles à l'Université Paris Nanterre</a:t>
            </a:r>
          </a:p>
        </p:txBody>
      </p:sp>
      <p:pic>
        <p:nvPicPr>
          <p:cNvPr id="5" name="Image 4" descr="Outil Capture d’écra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87" b="90000" l="7692" r="89948">
                        <a14:backgroundMark x1="5944" y1="14574" x2="79108" y2="1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2" y="604504"/>
            <a:ext cx="834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6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e 24"/>
          <p:cNvSpPr/>
          <p:nvPr/>
        </p:nvSpPr>
        <p:spPr>
          <a:xfrm>
            <a:off x="571925" y="208110"/>
            <a:ext cx="331153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PARCOURS DOCTORAL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04070" y="837743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161254" y="742668"/>
            <a:ext cx="3990643" cy="4713424"/>
            <a:chOff x="1280928" y="802854"/>
            <a:chExt cx="3643952" cy="4156015"/>
          </a:xfrm>
        </p:grpSpPr>
        <p:sp>
          <p:nvSpPr>
            <p:cNvPr id="3" name="Rectangle 2"/>
            <p:cNvSpPr/>
            <p:nvPr/>
          </p:nvSpPr>
          <p:spPr>
            <a:xfrm>
              <a:off x="1968904" y="1218443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12" name="Triangle isocèle 11"/>
            <p:cNvSpPr/>
            <p:nvPr/>
          </p:nvSpPr>
          <p:spPr>
            <a:xfrm rot="5400000">
              <a:off x="2933225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2933225" y="3397687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8454" y="4605546"/>
              <a:ext cx="2388900" cy="3533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3783" y="2881659"/>
              <a:ext cx="2313940" cy="346955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719051" y="270533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392591" y="3354829"/>
              <a:ext cx="3381286" cy="81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ECTS</a:t>
              </a: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2856636" y="4168967"/>
              <a:ext cx="360000" cy="349964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280928" y="802854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plein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367811" y="812720"/>
            <a:ext cx="3643952" cy="4521280"/>
            <a:chOff x="7369379" y="826281"/>
            <a:chExt cx="3643952" cy="4359761"/>
          </a:xfrm>
        </p:grpSpPr>
        <p:sp>
          <p:nvSpPr>
            <p:cNvPr id="78" name="Rectangle 77"/>
            <p:cNvSpPr/>
            <p:nvPr/>
          </p:nvSpPr>
          <p:spPr>
            <a:xfrm>
              <a:off x="7912830" y="1231150"/>
              <a:ext cx="2545169" cy="341706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79" name="Triangle isocèle 78"/>
            <p:cNvSpPr/>
            <p:nvPr/>
          </p:nvSpPr>
          <p:spPr>
            <a:xfrm rot="5400000">
              <a:off x="8965529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isocèle 79"/>
            <p:cNvSpPr/>
            <p:nvPr/>
          </p:nvSpPr>
          <p:spPr>
            <a:xfrm rot="5400000">
              <a:off x="8965529" y="3362262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974524" y="4826042"/>
              <a:ext cx="2268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7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12830" y="3225658"/>
              <a:ext cx="2478847" cy="431776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/5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/6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686419" y="3643174"/>
              <a:ext cx="2957209" cy="62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</p:txBody>
        </p:sp>
        <p:sp>
          <p:nvSpPr>
            <p:cNvPr id="87" name="Flèche vers le bas 86"/>
            <p:cNvSpPr/>
            <p:nvPr/>
          </p:nvSpPr>
          <p:spPr>
            <a:xfrm>
              <a:off x="9010572" y="4221897"/>
              <a:ext cx="360000" cy="38670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69379" y="826281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partiel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280739" y="5590574"/>
            <a:ext cx="3630523" cy="1018928"/>
            <a:chOff x="4280739" y="5821479"/>
            <a:chExt cx="3630523" cy="809334"/>
          </a:xfrm>
        </p:grpSpPr>
        <p:sp>
          <p:nvSpPr>
            <p:cNvPr id="89" name="ZoneTexte 88"/>
            <p:cNvSpPr txBox="1"/>
            <p:nvPr/>
          </p:nvSpPr>
          <p:spPr>
            <a:xfrm>
              <a:off x="4280739" y="6313006"/>
              <a:ext cx="3630523" cy="317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8232A"/>
                  </a:solidFill>
                </a:rPr>
                <a:t>PAS D’INSCRIPTION AU-DELÀ</a:t>
              </a:r>
              <a:endParaRPr lang="en-US" sz="2000" b="1" dirty="0">
                <a:solidFill>
                  <a:srgbClr val="D8232A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945" y="5821479"/>
              <a:ext cx="405832" cy="358557"/>
            </a:xfrm>
            <a:prstGeom prst="rect">
              <a:avLst/>
            </a:prstGeom>
          </p:spPr>
        </p:pic>
      </p:grpSp>
      <p:sp>
        <p:nvSpPr>
          <p:cNvPr id="33" name="Flèche vers le bas 32">
            <a:extLst>
              <a:ext uri="{FF2B5EF4-FFF2-40B4-BE49-F238E27FC236}">
                <a16:creationId xmlns:a16="http://schemas.microsoft.com/office/drawing/2014/main" id="{D05B7160-C064-114B-9EB1-772592744840}"/>
              </a:ext>
            </a:extLst>
          </p:cNvPr>
          <p:cNvSpPr/>
          <p:nvPr/>
        </p:nvSpPr>
        <p:spPr>
          <a:xfrm>
            <a:off x="2858064" y="2607178"/>
            <a:ext cx="360000" cy="34996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2A0522-045D-FF47-BCE7-17762282692F}"/>
              </a:ext>
            </a:extLst>
          </p:cNvPr>
          <p:cNvSpPr txBox="1"/>
          <p:nvPr/>
        </p:nvSpPr>
        <p:spPr>
          <a:xfrm>
            <a:off x="1731523" y="2178926"/>
            <a:ext cx="290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avis du comité de suivi</a:t>
            </a:r>
          </a:p>
          <a:p>
            <a:endParaRPr lang="fr-FR" dirty="0"/>
          </a:p>
        </p:txBody>
      </p:sp>
      <p:sp>
        <p:nvSpPr>
          <p:cNvPr id="37" name="Flèche vers le bas 36">
            <a:extLst>
              <a:ext uri="{FF2B5EF4-FFF2-40B4-BE49-F238E27FC236}">
                <a16:creationId xmlns:a16="http://schemas.microsoft.com/office/drawing/2014/main" id="{CBD24901-E1C0-5644-9357-5170DFD4050E}"/>
              </a:ext>
            </a:extLst>
          </p:cNvPr>
          <p:cNvSpPr/>
          <p:nvPr/>
        </p:nvSpPr>
        <p:spPr>
          <a:xfrm>
            <a:off x="9023450" y="2753574"/>
            <a:ext cx="320791" cy="321917"/>
          </a:xfrm>
          <a:prstGeom prst="downArrow">
            <a:avLst>
              <a:gd name="adj1" fmla="val 82152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A7E2DC-DC39-FB4D-B4F0-DA86D3530D69}"/>
              </a:ext>
            </a:extLst>
          </p:cNvPr>
          <p:cNvSpPr txBox="1"/>
          <p:nvPr/>
        </p:nvSpPr>
        <p:spPr>
          <a:xfrm rot="10800000" flipV="1">
            <a:off x="7772399" y="2063031"/>
            <a:ext cx="450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avis du comité de suivi</a:t>
            </a:r>
          </a:p>
          <a:p>
            <a:r>
              <a:rPr lang="fr-FR" dirty="0"/>
              <a:t>Après validation des ECTS (avant la 4</a:t>
            </a:r>
            <a:r>
              <a:rPr lang="fr-FR" baseline="30000" dirty="0"/>
              <a:t>e</a:t>
            </a:r>
            <a:r>
              <a:rPr lang="fr-FR" dirty="0"/>
              <a:t> année)</a:t>
            </a:r>
          </a:p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3D8C5C-9335-6545-966B-18F47F610084}"/>
              </a:ext>
            </a:extLst>
          </p:cNvPr>
          <p:cNvSpPr/>
          <p:nvPr/>
        </p:nvSpPr>
        <p:spPr>
          <a:xfrm>
            <a:off x="1884401" y="1778228"/>
            <a:ext cx="2520413" cy="360000"/>
          </a:xfrm>
          <a:prstGeom prst="rect">
            <a:avLst/>
          </a:prstGeom>
          <a:solidFill>
            <a:srgbClr val="73C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</a:t>
            </a:r>
            <a:r>
              <a:rPr lang="fr-FR" sz="2000" b="1" baseline="30000" dirty="0"/>
              <a:t>e</a:t>
            </a:r>
            <a:r>
              <a:rPr lang="fr-FR" sz="2000" b="1" dirty="0"/>
              <a:t> ANNEE</a:t>
            </a:r>
            <a:endParaRPr lang="en-US" sz="20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65507B-CAC0-C448-B719-3D3DDCE3E312}"/>
              </a:ext>
            </a:extLst>
          </p:cNvPr>
          <p:cNvSpPr/>
          <p:nvPr/>
        </p:nvSpPr>
        <p:spPr>
          <a:xfrm>
            <a:off x="7936018" y="1681388"/>
            <a:ext cx="2520413" cy="360000"/>
          </a:xfrm>
          <a:prstGeom prst="rect">
            <a:avLst/>
          </a:prstGeom>
          <a:solidFill>
            <a:srgbClr val="73C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</a:t>
            </a:r>
            <a:r>
              <a:rPr lang="fr-FR" sz="2000" b="1" baseline="30000" dirty="0"/>
              <a:t>e</a:t>
            </a:r>
            <a:r>
              <a:rPr lang="fr-FR" sz="2000" b="1" dirty="0"/>
              <a:t> ANNEE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5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AIDES ACCORDEES PAR L’ECOLE DOCTORALE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216" y="696686"/>
            <a:ext cx="10217373" cy="57041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Soutien financier aux missions et aux publications des doctorants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recherche (terrain, bibliographique et documentaire)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participation à une manifestation scientifique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 colloque par et pour les doctorants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 d’attribution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commissions de financement par an.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des dossiers : 15 janvier – 15 mai – 15 septembre.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complément du financement accordé par l’unité de recherche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demande faite </a:t>
            </a: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posteriori.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le financement est géré par l’UR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ctr"/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à contacter : Elodie Ozenne (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e.ozenne@parisnanterre.fr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3" algn="ctr"/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https://ed-lls.parisnanterre.fr/aides-attribuees-par-l-ed-611624.kjsp?RH=1433492055230&amp;RF=1433492154638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4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642217" y="227132"/>
            <a:ext cx="6402527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SERVICE COMMUN DE DOCUMENTATION (SCD)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217" y="1325175"/>
            <a:ext cx="837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 Service commun de la documentation de l’Université Paris Nanterre est composé : 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d’une très grande Bibliothèque Universitaire,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quatre bibliothèques intégrées,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dix bibliothèques associées.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42217" y="3296992"/>
            <a:ext cx="8836634" cy="3337839"/>
            <a:chOff x="642217" y="3296992"/>
            <a:chExt cx="7912100" cy="3337839"/>
          </a:xfrm>
        </p:grpSpPr>
        <p:sp>
          <p:nvSpPr>
            <p:cNvPr id="10" name="ZoneTexte 9"/>
            <p:cNvSpPr txBox="1"/>
            <p:nvPr/>
          </p:nvSpPr>
          <p:spPr>
            <a:xfrm>
              <a:off x="642217" y="3772509"/>
              <a:ext cx="79121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consulter et emprunter des documents,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Prêt interbibliothèques,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déposer sa thèse,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se perfectionner dans l’utilisation des ressources offertes par la bibliothèque.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ressources documentaires du SCD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logiciels de bureautique et les outils web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Bénéficier d'une aide personnalisée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540250" lvl="5"/>
              <a:r>
                <a:rPr lang="fr-FR" b="1" dirty="0"/>
                <a:t>Site internet : </a:t>
              </a:r>
              <a:r>
                <a:rPr lang="fr-FR" b="1" dirty="0">
                  <a:hlinkClick r:id="rId2"/>
                </a:rPr>
                <a:t>http://scd.parisnanterre.fr/</a:t>
              </a:r>
              <a:endParaRPr lang="fr-FR" b="1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42217" y="3296992"/>
              <a:ext cx="429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Le SCD permet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4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4601999" y="1327553"/>
            <a:ext cx="326767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altLang="fr-FR" sz="2000" b="1" i="1" dirty="0">
                <a:solidFill>
                  <a:srgbClr val="D8232A"/>
                </a:solidFill>
                <a:latin typeface="+mj-lt"/>
              </a:rPr>
              <a:t>D</a:t>
            </a:r>
            <a:r>
              <a:rPr lang="fr-FR" altLang="fr-FR" sz="2000" b="1" i="1" dirty="0">
                <a:solidFill>
                  <a:srgbClr val="333333"/>
                </a:solidFill>
                <a:latin typeface="+mj-lt"/>
              </a:rPr>
              <a:t>irection de l’Ecole Doctorale</a:t>
            </a:r>
            <a:endParaRPr lang="fr-FR" altLang="fr-FR" sz="2000" i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2218" y="2994706"/>
            <a:ext cx="10907565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dirty="0"/>
              <a:t>Julie </a:t>
            </a:r>
            <a:r>
              <a:rPr lang="fr-FR" dirty="0" err="1"/>
              <a:t>Abenia</a:t>
            </a:r>
            <a:r>
              <a:rPr lang="fr-FR" dirty="0"/>
              <a:t> Diarra – </a:t>
            </a:r>
            <a:r>
              <a:rPr lang="fr-FR" i="1" dirty="0"/>
              <a:t>Gestionnaire de l’ED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Elodie </a:t>
            </a:r>
            <a:r>
              <a:rPr lang="fr-FR" dirty="0" err="1"/>
              <a:t>Ozenne</a:t>
            </a:r>
            <a:r>
              <a:rPr lang="fr-FR" dirty="0"/>
              <a:t> – </a:t>
            </a:r>
            <a:r>
              <a:rPr lang="fr-FR" i="1" dirty="0"/>
              <a:t>Responsable du service des études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Marina Fournier – </a:t>
            </a:r>
            <a:r>
              <a:rPr lang="fr-FR" i="1" dirty="0"/>
              <a:t>Chargée des formations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Jasmine Debois – </a:t>
            </a:r>
            <a:r>
              <a:rPr lang="fr-FR" i="1" dirty="0"/>
              <a:t>Gestionnaire financière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Marc </a:t>
            </a:r>
            <a:r>
              <a:rPr lang="fr-FR" dirty="0" err="1"/>
              <a:t>Dofundo</a:t>
            </a:r>
            <a:r>
              <a:rPr lang="fr-FR" dirty="0"/>
              <a:t> – </a:t>
            </a:r>
            <a:r>
              <a:rPr lang="fr-FR" i="1" dirty="0"/>
              <a:t>Responsable du bureau des soutenances</a:t>
            </a:r>
          </a:p>
          <a:p>
            <a:pPr algn="ctr"/>
            <a:endParaRPr lang="fr-FR" sz="2000" dirty="0"/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4221612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ORGANIGRAMME DE L’ED LLS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58000" y="2402495"/>
            <a:ext cx="327600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D8232A"/>
                </a:solidFill>
                <a:latin typeface="+mj-lt"/>
                <a:ea typeface="Averta"/>
                <a:cs typeface="Averta"/>
              </a:rPr>
              <a:t>S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ervice 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E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tudes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D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octorales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68740" y="1904375"/>
            <a:ext cx="165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Silvia Contarini</a:t>
            </a:r>
          </a:p>
        </p:txBody>
      </p:sp>
    </p:spTree>
    <p:extLst>
      <p:ext uri="{BB962C8B-B14F-4D97-AF65-F5344CB8AC3E}">
        <p14:creationId xmlns:p14="http://schemas.microsoft.com/office/powerpoint/2010/main" val="18401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15135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2218" y="1801394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Littératures française, francophone et comparée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642217" y="609658"/>
            <a:ext cx="4873365" cy="723209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CHAMPS SCIENTIFIQUES de l’ED LLS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218" y="2627239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Langues, littératures et civilisations anglophones, romanes (espagnol, italien, portugais), germaniques, slaves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218" y="3453084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Esthétique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218" y="4278929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Arts du spectacle (cinéma, théâtre)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218" y="5104772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Sciences de l’information et de la communication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642217" y="512390"/>
            <a:ext cx="8496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8 UNITES DE RECHERCHE EN SCIENCES HUMAINES ET SOCIALES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167" y="1524258"/>
            <a:ext cx="111116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Études romanes </a:t>
            </a:r>
            <a:r>
              <a:rPr lang="fr-FR" dirty="0">
                <a:cs typeface="Arial" panose="020B0604020202020204" pitchFamily="34" charset="0"/>
              </a:rPr>
              <a:t>(CRIIA, CRILUS, CRIX)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recherches anglophones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(CREA)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des sciences de la littérature française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(CSLF)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 en littérature et poétique comparées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 (LIPO)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d’études et de recherches sur l’espace germanophone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(CEREG)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Histoire des arts et des représentations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(HAR)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recherches pluridisciplinaires multilingues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(CRPM)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altLang="fr-FR" dirty="0">
                <a:solidFill>
                  <a:srgbClr val="C00000"/>
                </a:solidFill>
                <a:cs typeface="Arial" panose="020B0604020202020204" pitchFamily="34" charset="0"/>
              </a:rPr>
              <a:t>Dispositifs d'Information et de Communication à l'Ère Numérique - Paris,  Ile-de-France </a:t>
            </a:r>
            <a:r>
              <a:rPr lang="fr-FR" altLang="fr-FR" dirty="0">
                <a:solidFill>
                  <a:srgbClr val="333333"/>
                </a:solidFill>
                <a:cs typeface="Arial" panose="020B0604020202020204" pitchFamily="34" charset="0"/>
              </a:rPr>
              <a:t>(DICEN IDF)</a:t>
            </a:r>
          </a:p>
          <a:p>
            <a:pPr marL="1257300" lvl="2" indent="-342900" fontAlgn="ctr">
              <a:buFont typeface="Wingdings" pitchFamily="2" charset="2"/>
              <a:buChar char="§"/>
            </a:pPr>
            <a:endParaRPr lang="fr-FR" sz="2000" dirty="0">
              <a:latin typeface="Century Gothic" panose="020B0502020202020204" pitchFamily="34" charset="0"/>
              <a:ea typeface="MS Mincho" panose="02020609040205080304" pitchFamily="49" charset="-12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642217" y="512390"/>
            <a:ext cx="8496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13 DIPLÔMES de DOCTORAT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167" y="1524258"/>
            <a:ext cx="111116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Langue et littératures françaises et de l’espace francophone</a:t>
            </a:r>
            <a:endParaRPr lang="fr-FR" dirty="0">
              <a:cs typeface="Arial" panose="020B0604020202020204" pitchFamily="34" charset="0"/>
            </a:endParaRP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Littératures comparées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anglophones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germaniques et scandinaves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slaves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romanes : espagnol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romanes : italien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Études romanes : portugais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Sciences de l'information et de la communication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Arts du spectacle : théâtre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Esthétique</a:t>
            </a:r>
          </a:p>
          <a:p>
            <a:pPr marL="720000" lvl="2" indent="-342900" fontAlgn="ctr">
              <a:spcAft>
                <a:spcPts val="600"/>
              </a:spcAft>
              <a:buFont typeface="Wingdings" pitchFamily="2" charset="2"/>
              <a:buChar char="§"/>
            </a:pPr>
            <a:r>
              <a:rPr lang="fr-FR" dirty="0"/>
              <a:t>Arts du spectacle : cinéma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9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 rot="21037376">
            <a:off x="4122057" y="1752699"/>
            <a:ext cx="3947886" cy="3200202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057" y="1752699"/>
            <a:ext cx="3947886" cy="3200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DC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642218" y="365126"/>
            <a:ext cx="448357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CONSEIL DE L’ÉCOLE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252343" y="2031984"/>
            <a:ext cx="3687309" cy="2641633"/>
            <a:chOff x="4252343" y="2145491"/>
            <a:chExt cx="3687309" cy="2641633"/>
          </a:xfrm>
        </p:grpSpPr>
        <p:sp>
          <p:nvSpPr>
            <p:cNvPr id="8" name="ZoneTexte 7"/>
            <p:cNvSpPr txBox="1"/>
            <p:nvPr/>
          </p:nvSpPr>
          <p:spPr>
            <a:xfrm>
              <a:off x="4252347" y="2145491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DIRECTEUR </a:t>
              </a:r>
              <a:r>
                <a:rPr lang="fr-FR" sz="2000" dirty="0">
                  <a:solidFill>
                    <a:srgbClr val="333333"/>
                  </a:solidFill>
                </a:rPr>
                <a:t>(1)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52346" y="2705872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UNITÉS DE RECHERCHE </a:t>
              </a:r>
              <a:r>
                <a:rPr lang="fr-FR" sz="2000" dirty="0">
                  <a:solidFill>
                    <a:srgbClr val="333333"/>
                  </a:solidFill>
                </a:rPr>
                <a:t>(14)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52345" y="3266253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DRED </a:t>
              </a:r>
              <a:r>
                <a:rPr lang="fr-FR" sz="2000" dirty="0">
                  <a:solidFill>
                    <a:srgbClr val="333333"/>
                  </a:solidFill>
                </a:rPr>
                <a:t>(2)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52344" y="382663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ÉLUS DOCTORANTS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52343" y="438701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MEMBRES EXTÉRIEURS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</p:grpSp>
      <p:cxnSp>
        <p:nvCxnSpPr>
          <p:cNvPr id="13" name="Connecteur droit 1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9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15135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642218" y="1901886"/>
            <a:ext cx="3992777" cy="468000"/>
            <a:chOff x="642218" y="1387536"/>
            <a:chExt cx="3992777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1387536"/>
              <a:ext cx="468000" cy="468000"/>
              <a:chOff x="642218" y="1387536"/>
              <a:chExt cx="468000" cy="46800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642218" y="1387536"/>
                <a:ext cx="468000" cy="468000"/>
                <a:chOff x="7658100" y="2098118"/>
                <a:chExt cx="468000" cy="4680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20288662"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CD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82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644" y="1458962"/>
                <a:ext cx="325148" cy="325148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467718" y="1421481"/>
              <a:ext cx="31672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doctorants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233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642218" y="3072467"/>
            <a:ext cx="5976654" cy="468000"/>
            <a:chOff x="642218" y="2153019"/>
            <a:chExt cx="5976654" cy="468000"/>
          </a:xfrm>
        </p:grpSpPr>
        <p:grpSp>
          <p:nvGrpSpPr>
            <p:cNvPr id="17" name="Groupe 16"/>
            <p:cNvGrpSpPr/>
            <p:nvPr/>
          </p:nvGrpSpPr>
          <p:grpSpPr>
            <a:xfrm>
              <a:off x="642218" y="2153019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467718" y="2186964"/>
              <a:ext cx="51511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soutenances de thèse en 2021 -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22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224445"/>
              <a:ext cx="325148" cy="325148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642218" y="4243047"/>
            <a:ext cx="4731441" cy="468000"/>
            <a:chOff x="642218" y="3042897"/>
            <a:chExt cx="4731441" cy="468000"/>
          </a:xfrm>
        </p:grpSpPr>
        <p:grpSp>
          <p:nvGrpSpPr>
            <p:cNvPr id="25" name="Groupe 24"/>
            <p:cNvGrpSpPr/>
            <p:nvPr/>
          </p:nvGrpSpPr>
          <p:grpSpPr>
            <a:xfrm>
              <a:off x="642218" y="3042897"/>
              <a:ext cx="468000" cy="468000"/>
              <a:chOff x="7658100" y="2098118"/>
              <a:chExt cx="468000" cy="468000"/>
            </a:xfrm>
          </p:grpSpPr>
          <p:sp>
            <p:nvSpPr>
              <p:cNvPr id="26" name="Rectangle 25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67718" y="3076842"/>
              <a:ext cx="39059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cotutelles de thèse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35</a:t>
              </a: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114323"/>
              <a:ext cx="325148" cy="325148"/>
            </a:xfrm>
            <a:prstGeom prst="rect">
              <a:avLst/>
            </a:prstGeom>
          </p:spPr>
        </p:pic>
      </p:grpSp>
      <p:sp>
        <p:nvSpPr>
          <p:cNvPr id="24" name="Pentagone 23"/>
          <p:cNvSpPr/>
          <p:nvPr/>
        </p:nvSpPr>
        <p:spPr>
          <a:xfrm>
            <a:off x="571925" y="397110"/>
            <a:ext cx="5004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DOCTORANTS (chiffres 2021-2022)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4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636216" y="2474565"/>
            <a:ext cx="10711582" cy="468000"/>
            <a:chOff x="642218" y="2049923"/>
            <a:chExt cx="10711582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2049923"/>
              <a:ext cx="468000" cy="468000"/>
              <a:chOff x="7658100" y="2098118"/>
              <a:chExt cx="468000" cy="468000"/>
            </a:xfrm>
          </p:grpSpPr>
          <p:sp>
            <p:nvSpPr>
              <p:cNvPr id="7" name="Rectangle 6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0" y="2117070"/>
              <a:ext cx="333705" cy="33370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407886" y="2099256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Appui à l’activité de recherche 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des doctorants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3152" y="3167086"/>
            <a:ext cx="10711582" cy="695664"/>
            <a:chOff x="642218" y="2742200"/>
            <a:chExt cx="10711582" cy="695664"/>
          </a:xfrm>
        </p:grpSpPr>
        <p:grpSp>
          <p:nvGrpSpPr>
            <p:cNvPr id="12" name="Groupe 11"/>
            <p:cNvGrpSpPr/>
            <p:nvPr/>
          </p:nvGrpSpPr>
          <p:grpSpPr>
            <a:xfrm>
              <a:off x="642218" y="2742200"/>
              <a:ext cx="468000" cy="468000"/>
              <a:chOff x="7658100" y="2098118"/>
              <a:chExt cx="468000" cy="468000"/>
            </a:xfrm>
          </p:grpSpPr>
          <p:sp>
            <p:nvSpPr>
              <p:cNvPr id="13" name="Rectangle 12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1407886" y="2791533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Attribution des contrats doctoraux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813625"/>
              <a:ext cx="325148" cy="325148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37855" y="3915411"/>
            <a:ext cx="10711582" cy="695664"/>
            <a:chOff x="642218" y="3474191"/>
            <a:chExt cx="10711582" cy="695664"/>
          </a:xfrm>
        </p:grpSpPr>
        <p:grpSp>
          <p:nvGrpSpPr>
            <p:cNvPr id="18" name="Groupe 17"/>
            <p:cNvGrpSpPr/>
            <p:nvPr/>
          </p:nvGrpSpPr>
          <p:grpSpPr>
            <a:xfrm>
              <a:off x="642218" y="3474191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1407886" y="3523524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Organisation des soutenances de thèse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523524"/>
              <a:ext cx="325148" cy="32514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637885" y="4635173"/>
            <a:ext cx="10711582" cy="468000"/>
            <a:chOff x="642218" y="4198641"/>
            <a:chExt cx="10711582" cy="468000"/>
          </a:xfrm>
        </p:grpSpPr>
        <p:grpSp>
          <p:nvGrpSpPr>
            <p:cNvPr id="24" name="Groupe 23"/>
            <p:cNvGrpSpPr/>
            <p:nvPr/>
          </p:nvGrpSpPr>
          <p:grpSpPr>
            <a:xfrm>
              <a:off x="642218" y="4198641"/>
              <a:ext cx="468000" cy="468000"/>
              <a:chOff x="7658100" y="2098118"/>
              <a:chExt cx="468000" cy="468000"/>
            </a:xfrm>
          </p:grpSpPr>
          <p:sp>
            <p:nvSpPr>
              <p:cNvPr id="25" name="Rectangle 24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1407886" y="4247974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Formation </a:t>
              </a:r>
              <a:r>
                <a:rPr lang="fr-FR" dirty="0">
                  <a:solidFill>
                    <a:prstClr val="black"/>
                  </a:solidFill>
                </a:rPr>
                <a:t>des doctorants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48" y="4247974"/>
              <a:ext cx="333705" cy="333705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645697" y="1794189"/>
            <a:ext cx="10693787" cy="470018"/>
            <a:chOff x="593509" y="1464041"/>
            <a:chExt cx="10693787" cy="470018"/>
          </a:xfrm>
        </p:grpSpPr>
        <p:grpSp>
          <p:nvGrpSpPr>
            <p:cNvPr id="30" name="Groupe 29"/>
            <p:cNvGrpSpPr/>
            <p:nvPr/>
          </p:nvGrpSpPr>
          <p:grpSpPr>
            <a:xfrm>
              <a:off x="593509" y="1466059"/>
              <a:ext cx="508601" cy="468000"/>
              <a:chOff x="7609391" y="-1319057"/>
              <a:chExt cx="508601" cy="468000"/>
            </a:xfrm>
          </p:grpSpPr>
          <p:sp>
            <p:nvSpPr>
              <p:cNvPr id="31" name="Rectangle 30"/>
              <p:cNvSpPr/>
              <p:nvPr/>
            </p:nvSpPr>
            <p:spPr>
              <a:xfrm rot="20288662">
                <a:off x="7609391" y="-1284473"/>
                <a:ext cx="508601" cy="351374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31483" y="-1319057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1341382" y="1498288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Comité de suivi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des doctorants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9" y="1464041"/>
              <a:ext cx="444162" cy="444162"/>
            </a:xfrm>
            <a:prstGeom prst="rect">
              <a:avLst/>
            </a:prstGeom>
          </p:spPr>
        </p:pic>
      </p:grpSp>
      <p:sp>
        <p:nvSpPr>
          <p:cNvPr id="39" name="Pentagone 38"/>
          <p:cNvSpPr/>
          <p:nvPr/>
        </p:nvSpPr>
        <p:spPr>
          <a:xfrm>
            <a:off x="642218" y="283950"/>
            <a:ext cx="4805545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MISSIONS DE L’ECOLE DOCTORALE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" y="3143893"/>
            <a:ext cx="325148" cy="325148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667789" y="1019040"/>
            <a:ext cx="10554501" cy="646331"/>
            <a:chOff x="642217" y="4154302"/>
            <a:chExt cx="10554501" cy="646331"/>
          </a:xfrm>
        </p:grpSpPr>
        <p:grpSp>
          <p:nvGrpSpPr>
            <p:cNvPr id="37" name="Groupe 36"/>
            <p:cNvGrpSpPr/>
            <p:nvPr/>
          </p:nvGrpSpPr>
          <p:grpSpPr>
            <a:xfrm>
              <a:off x="642217" y="4198641"/>
              <a:ext cx="468001" cy="477095"/>
              <a:chOff x="7658099" y="2098118"/>
              <a:chExt cx="468001" cy="477095"/>
            </a:xfrm>
          </p:grpSpPr>
          <p:sp>
            <p:nvSpPr>
              <p:cNvPr id="43" name="Rectangle 42"/>
              <p:cNvSpPr/>
              <p:nvPr/>
            </p:nvSpPr>
            <p:spPr>
              <a:xfrm rot="20288662">
                <a:off x="7658099" y="2107213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1383248" y="4154302"/>
              <a:ext cx="981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Gestion administrative des doctorants : </a:t>
              </a:r>
              <a:r>
                <a:rPr lang="fr-FR" dirty="0">
                  <a:solidFill>
                    <a:prstClr val="black"/>
                  </a:solidFill>
                </a:rPr>
                <a:t>inscriptions et réinscriptions (ADUM, APOGEE), mise en place des codirections, questions diverses 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36" y="4266751"/>
              <a:ext cx="333705" cy="333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92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642218" y="878541"/>
            <a:ext cx="109075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/>
            <a:r>
              <a:rPr lang="fr-FR" sz="1600" b="1" dirty="0"/>
              <a:t>Arrêté du 25 mai 2016 </a:t>
            </a:r>
          </a:p>
          <a:p>
            <a:pPr algn="ctr"/>
            <a:r>
              <a:rPr lang="fr-FR" sz="1600" b="1" dirty="0"/>
              <a:t>fixant le cadre national de la formation et les modalités conduisant à la délivrance du diplôme national de doctorat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Modifié par l’arrêté du 26 août 2022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2218" y="3195154"/>
            <a:ext cx="11196343" cy="2831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sz="1600" dirty="0"/>
              <a:t>Art. 3</a:t>
            </a:r>
          </a:p>
          <a:p>
            <a:r>
              <a:rPr lang="fr-FR" sz="1600" dirty="0"/>
              <a:t>Les écoles doctorales</a:t>
            </a:r>
          </a:p>
          <a:p>
            <a:r>
              <a:rPr lang="fr-FR" sz="1600" dirty="0"/>
              <a:t>1° Mettent en œuvre une politique d'admission des doctorants...</a:t>
            </a:r>
          </a:p>
          <a:p>
            <a:r>
              <a:rPr lang="fr-FR" sz="1600" dirty="0"/>
              <a:t>2° Organisent et coordonnent la </a:t>
            </a:r>
            <a:r>
              <a:rPr lang="fr-FR" sz="1600" b="1" dirty="0"/>
              <a:t>formation doctorale</a:t>
            </a:r>
          </a:p>
          <a:p>
            <a:r>
              <a:rPr lang="fr-FR" sz="1600" dirty="0"/>
              <a:t>3° Organisent les </a:t>
            </a:r>
            <a:r>
              <a:rPr lang="fr-FR" sz="1600" b="1" dirty="0"/>
              <a:t>échanges scientifiques </a:t>
            </a:r>
            <a:r>
              <a:rPr lang="fr-FR" sz="1600" dirty="0"/>
              <a:t>entre doctorants et avec la communauté scientifique ; proposent aux doctorants des activités de formation favorisant l'</a:t>
            </a:r>
            <a:r>
              <a:rPr lang="fr-FR" sz="1600" b="1" dirty="0"/>
              <a:t>interdisciplinarité</a:t>
            </a:r>
            <a:r>
              <a:rPr lang="fr-FR" sz="1600" dirty="0"/>
              <a:t> et l'acquisition d'une culture scientifique élargie...</a:t>
            </a:r>
          </a:p>
          <a:p>
            <a:r>
              <a:rPr lang="fr-FR" sz="1600" dirty="0"/>
              <a:t>4° Veillent à ce que chaque doctorant reçoive une </a:t>
            </a:r>
            <a:r>
              <a:rPr lang="fr-FR" sz="1600" b="1" dirty="0"/>
              <a:t>formation à l'éthique </a:t>
            </a:r>
            <a:r>
              <a:rPr lang="fr-FR" sz="1600" dirty="0"/>
              <a:t>de la recherche et à l'intégrité scientifique</a:t>
            </a:r>
          </a:p>
          <a:p>
            <a:r>
              <a:rPr lang="fr-FR" sz="1600" dirty="0"/>
              <a:t>5° Sensibilisent les doctorants aux </a:t>
            </a:r>
            <a:r>
              <a:rPr lang="fr-FR" sz="1600" b="1" dirty="0"/>
              <a:t>enjeux de la science ouverte </a:t>
            </a:r>
            <a:r>
              <a:rPr lang="fr-FR" sz="1600" dirty="0"/>
              <a:t>et de la diffusion des travaux de recherche </a:t>
            </a:r>
          </a:p>
          <a:p>
            <a:r>
              <a:rPr lang="fr-FR" sz="1600" dirty="0"/>
              <a:t>6° Assurent une démarche qualité de la formation en mettant notamment en place des </a:t>
            </a:r>
            <a:r>
              <a:rPr lang="fr-FR" sz="1600" b="1" dirty="0"/>
              <a:t>comités de suivi </a:t>
            </a:r>
            <a:r>
              <a:rPr lang="fr-FR" sz="1600" dirty="0"/>
              <a:t>individuel du doctorant...</a:t>
            </a:r>
          </a:p>
          <a:p>
            <a:r>
              <a:rPr lang="fr-FR" sz="1600" dirty="0"/>
              <a:t>7° Définissent et mettent en œuvre des dispositifs d'appui à la poursuite du </a:t>
            </a:r>
            <a:r>
              <a:rPr lang="fr-FR" sz="1600" b="1" dirty="0"/>
              <a:t>parcours professionnel </a:t>
            </a:r>
            <a:r>
              <a:rPr lang="fr-FR" sz="1600" dirty="0"/>
              <a:t>après l'obtention du doctorat... </a:t>
            </a:r>
          </a:p>
          <a:p>
            <a:r>
              <a:rPr lang="fr-FR" sz="1600" dirty="0"/>
              <a:t>8° Contribuent à une </a:t>
            </a:r>
            <a:r>
              <a:rPr lang="fr-FR" sz="1600" b="1" dirty="0"/>
              <a:t>ouverture européenne et internationale</a:t>
            </a:r>
            <a:r>
              <a:rPr lang="fr-FR" sz="1600" dirty="0"/>
              <a:t>...</a:t>
            </a:r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374947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La formation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F3CF42-3204-FB42-A95C-7E80CCE0C483}"/>
              </a:ext>
            </a:extLst>
          </p:cNvPr>
          <p:cNvSpPr txBox="1"/>
          <p:nvPr/>
        </p:nvSpPr>
        <p:spPr>
          <a:xfrm>
            <a:off x="642218" y="1871715"/>
            <a:ext cx="10907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Art. 1</a:t>
            </a:r>
          </a:p>
          <a:p>
            <a:r>
              <a:rPr lang="fr-FR" sz="1600" dirty="0"/>
              <a:t>La formation doctorale est une formation à et par la recherche et une expérience professionnelle de recherche. </a:t>
            </a:r>
          </a:p>
          <a:p>
            <a:r>
              <a:rPr lang="fr-FR" sz="1600" dirty="0"/>
              <a:t>Elle</a:t>
            </a:r>
            <a:r>
              <a:rPr lang="fr-FR" sz="1600" b="1" dirty="0"/>
              <a:t> comprend un travail personnel de recherche</a:t>
            </a:r>
            <a:r>
              <a:rPr lang="fr-FR" sz="1600" dirty="0"/>
              <a:t> réalisé par le doctorant. </a:t>
            </a:r>
          </a:p>
          <a:p>
            <a:r>
              <a:rPr lang="fr-FR" sz="1600" dirty="0"/>
              <a:t>Elle est </a:t>
            </a:r>
            <a:r>
              <a:rPr lang="fr-FR" sz="1600" b="1" dirty="0"/>
              <a:t>complétée par des formations complémentaires </a:t>
            </a:r>
            <a:r>
              <a:rPr lang="fr-FR" sz="1600" dirty="0"/>
              <a:t>validées par l'école doctorale.</a:t>
            </a:r>
          </a:p>
          <a:p>
            <a:r>
              <a:rPr lang="fr-FR" sz="1600" dirty="0"/>
              <a:t>La formation doctorale est organisée au sein des écoles doctorales.</a:t>
            </a:r>
          </a:p>
        </p:txBody>
      </p:sp>
    </p:spTree>
    <p:extLst>
      <p:ext uri="{BB962C8B-B14F-4D97-AF65-F5344CB8AC3E}">
        <p14:creationId xmlns:p14="http://schemas.microsoft.com/office/powerpoint/2010/main" val="6058891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0020"/>
      </a:accent1>
      <a:accent2>
        <a:srgbClr val="D414AC"/>
      </a:accent2>
      <a:accent3>
        <a:srgbClr val="036DBB"/>
      </a:accent3>
      <a:accent4>
        <a:srgbClr val="90CF40"/>
      </a:accent4>
      <a:accent5>
        <a:srgbClr val="F75C19"/>
      </a:accent5>
      <a:accent6>
        <a:srgbClr val="662B95"/>
      </a:accent6>
      <a:hlink>
        <a:srgbClr val="0070C0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2D5F274-D92A-491B-8E29-602251564770}" vid="{698DC597-463E-4ED1-B00A-BBF62754CD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1896</TotalTime>
  <Words>1355</Words>
  <Application>Microsoft Office PowerPoint</Application>
  <PresentationFormat>Grand écran</PresentationFormat>
  <Paragraphs>184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33" baseType="lpstr">
      <vt:lpstr>Arial</vt:lpstr>
      <vt:lpstr>Averta</vt:lpstr>
      <vt:lpstr>Averta-Regular</vt:lpstr>
      <vt:lpstr>Calibri</vt:lpstr>
      <vt:lpstr>Calibri Light</vt:lpstr>
      <vt:lpstr>Century Gothic</vt:lpstr>
      <vt:lpstr>Helvetica Light</vt:lpstr>
      <vt:lpstr>MS Mincho</vt:lpstr>
      <vt:lpstr>Symbol</vt:lpstr>
      <vt:lpstr>Times New Roman</vt:lpstr>
      <vt:lpstr>Webdings</vt:lpstr>
      <vt:lpstr>Wingdings</vt:lpstr>
      <vt:lpstr>Thème1</vt:lpstr>
      <vt:lpstr>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Berangere Pate</dc:creator>
  <cp:lastModifiedBy>Ozenne Elodie</cp:lastModifiedBy>
  <cp:revision>204</cp:revision>
  <cp:lastPrinted>2020-12-17T09:27:18Z</cp:lastPrinted>
  <dcterms:created xsi:type="dcterms:W3CDTF">2017-12-07T07:47:42Z</dcterms:created>
  <dcterms:modified xsi:type="dcterms:W3CDTF">2022-12-06T14:13:20Z</dcterms:modified>
</cp:coreProperties>
</file>