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26" r:id="rId4"/>
    <p:sldMasterId id="2147483745" r:id="rId5"/>
  </p:sldMasterIdLst>
  <p:notesMasterIdLst>
    <p:notesMasterId r:id="rId20"/>
  </p:notesMasterIdLst>
  <p:sldIdLst>
    <p:sldId id="256" r:id="rId6"/>
    <p:sldId id="310" r:id="rId7"/>
    <p:sldId id="259" r:id="rId8"/>
    <p:sldId id="274" r:id="rId9"/>
    <p:sldId id="276" r:id="rId10"/>
    <p:sldId id="277" r:id="rId11"/>
    <p:sldId id="261" r:id="rId12"/>
    <p:sldId id="264" r:id="rId13"/>
    <p:sldId id="308" r:id="rId14"/>
    <p:sldId id="303" r:id="rId15"/>
    <p:sldId id="314" r:id="rId16"/>
    <p:sldId id="312" r:id="rId17"/>
    <p:sldId id="298" r:id="rId18"/>
    <p:sldId id="315" r:id="rId19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C764"/>
    <a:srgbClr val="D8232A"/>
    <a:srgbClr val="333333"/>
    <a:srgbClr val="C99C60"/>
    <a:srgbClr val="F4BABD"/>
    <a:srgbClr val="FCEAEB"/>
    <a:srgbClr val="B0B4B8"/>
    <a:srgbClr val="C6C9CC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0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32557-DF92-482E-8C7D-957A9AB50072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C0DE4-8C7B-463D-94C4-B6F189BF0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037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12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67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645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3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131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29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2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23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48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011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1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513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47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94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00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51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885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442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71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113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5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861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476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44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277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14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314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21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49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18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26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6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910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32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228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239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80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083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405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67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09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621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4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9721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117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173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85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603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9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092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27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60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841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4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843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136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217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315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296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9581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735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596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833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31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94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0462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479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278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395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526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881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23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027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36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8760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4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0610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346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03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15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6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28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1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-lls.parisnanterre.fr/ed-138--611454.kjs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cd.parisnanterre.fr/" TargetMode="External"/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-lls.parisnanterre.fr/aides-attribuees-par-l-ed-611624.kjsp?RH=1433492055230&amp;RF=1433492154638" TargetMode="External"/><Relationship Id="rId2" Type="http://schemas.openxmlformats.org/officeDocument/2006/relationships/hyperlink" Target="mailto:e.ozenne@parisnanterre.fr" TargetMode="External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6"/>
          <p:cNvSpPr/>
          <p:nvPr/>
        </p:nvSpPr>
        <p:spPr>
          <a:xfrm>
            <a:off x="210162" y="2479413"/>
            <a:ext cx="676874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0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ECOLE DOCTORALE </a:t>
            </a:r>
            <a:r>
              <a:rPr lang="fr-FR" sz="28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138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1360" y="4401152"/>
            <a:ext cx="593297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Dans le collège</a:t>
            </a:r>
            <a:r>
              <a:rPr kumimoji="0" lang="fr-FR" sz="240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 des ED à l’UPN</a:t>
            </a:r>
          </a:p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lang="fr-FR" sz="2400" baseline="0" dirty="0">
                <a:solidFill>
                  <a:schemeClr val="bg1"/>
                </a:solidFill>
              </a:rPr>
              <a:t>Dans la COMUE Paris Lumières</a:t>
            </a:r>
            <a:endParaRPr kumimoji="0" lang="en-US" sz="24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32" y="5496487"/>
            <a:ext cx="3052201" cy="652983"/>
          </a:xfrm>
          <a:prstGeom prst="rect">
            <a:avLst/>
          </a:prstGeom>
        </p:spPr>
      </p:pic>
      <p:cxnSp>
        <p:nvCxnSpPr>
          <p:cNvPr id="8" name="Connecteur droit 7"/>
          <p:cNvCxnSpPr/>
          <p:nvPr/>
        </p:nvCxnSpPr>
        <p:spPr>
          <a:xfrm>
            <a:off x="799384" y="4209143"/>
            <a:ext cx="24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2332" y="6478868"/>
            <a:ext cx="39930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400" b="1" dirty="0">
                <a:solidFill>
                  <a:schemeClr val="bg1"/>
                </a:solidFill>
                <a:hlinkClick r:id="rId3"/>
              </a:rPr>
              <a:t>https://ed-lls.parisnanterre.fr/ed-138--611454.kjsp</a:t>
            </a:r>
            <a:endParaRPr lang="fr-FR" altLang="fr-FR" sz="1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0162" y="31361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000" b="1" dirty="0">
                <a:solidFill>
                  <a:srgbClr val="FFFFFF"/>
                </a:solidFill>
                <a:ea typeface="Arial" charset="0"/>
                <a:cs typeface="Arial" charset="0"/>
                <a:sym typeface="Averta"/>
              </a:rPr>
              <a:t>Lettres Langues Spectacles</a:t>
            </a:r>
          </a:p>
        </p:txBody>
      </p:sp>
    </p:spTree>
    <p:extLst>
      <p:ext uri="{BB962C8B-B14F-4D97-AF65-F5344CB8AC3E}">
        <p14:creationId xmlns:p14="http://schemas.microsoft.com/office/powerpoint/2010/main" val="59189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entagone 6"/>
          <p:cNvSpPr/>
          <p:nvPr/>
        </p:nvSpPr>
        <p:spPr>
          <a:xfrm>
            <a:off x="555132" y="209708"/>
            <a:ext cx="528206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/>
              <a:t>FORMATIONS SCIENTIFIQUES </a:t>
            </a:r>
            <a:r>
              <a:rPr lang="fr-FR" altLang="fr-FR" sz="2000" b="1" dirty="0">
                <a:solidFill>
                  <a:schemeClr val="tx1"/>
                </a:solidFill>
              </a:rPr>
              <a:t>12 crédits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3561" y="2545283"/>
            <a:ext cx="1144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 crédits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formations scientifiques organisées par l’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 LLS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séminaires transversaux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présentation des thèses</a:t>
            </a:r>
          </a:p>
          <a:p>
            <a:pPr lvl="0"/>
            <a:r>
              <a:rPr lang="fr-FR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612011" y="2927866"/>
            <a:ext cx="169279" cy="179055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11" name="Shape 168">
            <a:extLst>
              <a:ext uri="{FF2B5EF4-FFF2-40B4-BE49-F238E27FC236}">
                <a16:creationId xmlns:a16="http://schemas.microsoft.com/office/drawing/2014/main" id="{8591F132-8887-1348-A8A8-9706EF961B2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12011" y="1205566"/>
            <a:ext cx="180735" cy="170191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149675-BD27-CA48-8957-1D1BF80E001F}"/>
              </a:ext>
            </a:extLst>
          </p:cNvPr>
          <p:cNvSpPr txBox="1"/>
          <p:nvPr/>
        </p:nvSpPr>
        <p:spPr>
          <a:xfrm>
            <a:off x="1060315" y="1129696"/>
            <a:ext cx="9577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      2 crédits </a:t>
            </a:r>
            <a:r>
              <a:rPr lang="fr-FR" sz="1200" b="1" dirty="0">
                <a:solidFill>
                  <a:schemeClr val="bg2">
                    <a:lumMod val="25000"/>
                  </a:schemeClr>
                </a:solidFill>
              </a:rPr>
              <a:t>en Éthique de la recherche</a:t>
            </a:r>
          </a:p>
          <a:p>
            <a:endParaRPr lang="fr-FR" dirty="0"/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5D56EED4-589C-5545-AEF1-D8707593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11" y="2084599"/>
            <a:ext cx="180734" cy="173488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00252A8-3529-DE4F-8D40-D846E4B96E5D}"/>
              </a:ext>
            </a:extLst>
          </p:cNvPr>
          <p:cNvSpPr txBox="1"/>
          <p:nvPr/>
        </p:nvSpPr>
        <p:spPr>
          <a:xfrm>
            <a:off x="9248503" y="2743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8E65B20-A407-624A-90DD-CF1ADA9EACD1}"/>
              </a:ext>
            </a:extLst>
          </p:cNvPr>
          <p:cNvSpPr txBox="1"/>
          <p:nvPr/>
        </p:nvSpPr>
        <p:spPr>
          <a:xfrm>
            <a:off x="310838" y="1970890"/>
            <a:ext cx="9965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kern="0" dirty="0">
                <a:solidFill>
                  <a:srgbClr val="C0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                	6 crédits </a:t>
            </a:r>
            <a:r>
              <a:rPr lang="fr-FR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en séminaires disciplinaires : activités organisées par votre Unité de recherche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24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entagone 8"/>
          <p:cNvSpPr/>
          <p:nvPr/>
        </p:nvSpPr>
        <p:spPr>
          <a:xfrm>
            <a:off x="642217" y="227132"/>
            <a:ext cx="6402527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SERVICE COMMUN DE DOCUMENTATION (SCD)</a:t>
            </a:r>
          </a:p>
        </p:txBody>
      </p:sp>
      <p:sp>
        <p:nvSpPr>
          <p:cNvPr id="2" name="Rectangle 1"/>
          <p:cNvSpPr/>
          <p:nvPr/>
        </p:nvSpPr>
        <p:spPr>
          <a:xfrm>
            <a:off x="642217" y="1325175"/>
            <a:ext cx="83729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Service commun de la documentation de l’Université Paris Nanterre est composé : </a:t>
            </a:r>
          </a:p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d’une très grande Bibliothèque Universitaire,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quatre bibliothèques intégrées,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dix bibliothèques associées.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42217" y="3296992"/>
            <a:ext cx="8836634" cy="3337839"/>
            <a:chOff x="642217" y="3296992"/>
            <a:chExt cx="7912100" cy="3337839"/>
          </a:xfrm>
        </p:grpSpPr>
        <p:sp>
          <p:nvSpPr>
            <p:cNvPr id="10" name="ZoneTexte 9"/>
            <p:cNvSpPr txBox="1"/>
            <p:nvPr/>
          </p:nvSpPr>
          <p:spPr>
            <a:xfrm>
              <a:off x="642217" y="3772509"/>
              <a:ext cx="791210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consulter et emprunter des documents,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Prêt interbibliothèques,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déposer sa thèse,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se perfectionner dans l’utilisation des ressources offertes par la bibliothèque.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ressources documentaires du SCD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logiciels de bureautique et les outils web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Bénéficier d'une aide personnalisée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540250" lvl="5"/>
              <a:r>
                <a:rPr lang="fr-FR" b="1" dirty="0"/>
                <a:t>Site internet : </a:t>
              </a:r>
              <a:r>
                <a:rPr lang="fr-FR" b="1" dirty="0">
                  <a:hlinkClick r:id="rId2"/>
                </a:rPr>
                <a:t>http://scd.parisnanterre.fr/</a:t>
              </a:r>
              <a:endParaRPr lang="fr-FR" b="1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642217" y="3296992"/>
              <a:ext cx="429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Le SCD permet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4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/>
          <p:cNvGrpSpPr/>
          <p:nvPr/>
        </p:nvGrpSpPr>
        <p:grpSpPr>
          <a:xfrm>
            <a:off x="636216" y="2474565"/>
            <a:ext cx="10711582" cy="468000"/>
            <a:chOff x="642218" y="2049923"/>
            <a:chExt cx="10711582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2049923"/>
              <a:ext cx="468000" cy="468000"/>
              <a:chOff x="7658100" y="2098118"/>
              <a:chExt cx="468000" cy="468000"/>
            </a:xfrm>
          </p:grpSpPr>
          <p:sp>
            <p:nvSpPr>
              <p:cNvPr id="7" name="Rectangle 6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100" y="2117070"/>
              <a:ext cx="333705" cy="333705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1407886" y="2099256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Appui à l’activité de recherche 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des doctorants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643152" y="3167086"/>
            <a:ext cx="10711582" cy="695664"/>
            <a:chOff x="642218" y="2742200"/>
            <a:chExt cx="10711582" cy="695664"/>
          </a:xfrm>
        </p:grpSpPr>
        <p:grpSp>
          <p:nvGrpSpPr>
            <p:cNvPr id="12" name="Groupe 11"/>
            <p:cNvGrpSpPr/>
            <p:nvPr/>
          </p:nvGrpSpPr>
          <p:grpSpPr>
            <a:xfrm>
              <a:off x="642218" y="2742200"/>
              <a:ext cx="468000" cy="468000"/>
              <a:chOff x="7658100" y="2098118"/>
              <a:chExt cx="468000" cy="468000"/>
            </a:xfrm>
          </p:grpSpPr>
          <p:sp>
            <p:nvSpPr>
              <p:cNvPr id="13" name="Rectangle 12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ZoneTexte 15"/>
            <p:cNvSpPr txBox="1"/>
            <p:nvPr/>
          </p:nvSpPr>
          <p:spPr>
            <a:xfrm>
              <a:off x="1407886" y="2791533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Attribution des contrats doctoraux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813625"/>
              <a:ext cx="325148" cy="325148"/>
            </a:xfrm>
            <a:prstGeom prst="rect">
              <a:avLst/>
            </a:prstGeom>
          </p:spPr>
        </p:pic>
      </p:grpSp>
      <p:grpSp>
        <p:nvGrpSpPr>
          <p:cNvPr id="15" name="Groupe 14"/>
          <p:cNvGrpSpPr/>
          <p:nvPr/>
        </p:nvGrpSpPr>
        <p:grpSpPr>
          <a:xfrm>
            <a:off x="637855" y="3915411"/>
            <a:ext cx="10711582" cy="695664"/>
            <a:chOff x="642218" y="3474191"/>
            <a:chExt cx="10711582" cy="695664"/>
          </a:xfrm>
        </p:grpSpPr>
        <p:grpSp>
          <p:nvGrpSpPr>
            <p:cNvPr id="18" name="Groupe 17"/>
            <p:cNvGrpSpPr/>
            <p:nvPr/>
          </p:nvGrpSpPr>
          <p:grpSpPr>
            <a:xfrm>
              <a:off x="642218" y="3474191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>
              <a:off x="1407886" y="3523524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Organisation des soutenances de thèse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523524"/>
              <a:ext cx="325148" cy="325148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637885" y="4635173"/>
            <a:ext cx="10711582" cy="468000"/>
            <a:chOff x="642218" y="4198641"/>
            <a:chExt cx="10711582" cy="468000"/>
          </a:xfrm>
        </p:grpSpPr>
        <p:grpSp>
          <p:nvGrpSpPr>
            <p:cNvPr id="24" name="Groupe 23"/>
            <p:cNvGrpSpPr/>
            <p:nvPr/>
          </p:nvGrpSpPr>
          <p:grpSpPr>
            <a:xfrm>
              <a:off x="642218" y="4198641"/>
              <a:ext cx="468000" cy="468000"/>
              <a:chOff x="7658100" y="2098118"/>
              <a:chExt cx="468000" cy="468000"/>
            </a:xfrm>
          </p:grpSpPr>
          <p:sp>
            <p:nvSpPr>
              <p:cNvPr id="25" name="Rectangle 24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7" name="ZoneTexte 26"/>
            <p:cNvSpPr txBox="1"/>
            <p:nvPr/>
          </p:nvSpPr>
          <p:spPr>
            <a:xfrm>
              <a:off x="1407886" y="4247974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Formation </a:t>
              </a:r>
              <a:r>
                <a:rPr lang="fr-FR" dirty="0">
                  <a:solidFill>
                    <a:prstClr val="black"/>
                  </a:solidFill>
                </a:rPr>
                <a:t>des doctorants</a:t>
              </a: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48" y="4247974"/>
              <a:ext cx="333705" cy="333705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645697" y="1794189"/>
            <a:ext cx="10693787" cy="470018"/>
            <a:chOff x="593509" y="1464041"/>
            <a:chExt cx="10693787" cy="470018"/>
          </a:xfrm>
        </p:grpSpPr>
        <p:grpSp>
          <p:nvGrpSpPr>
            <p:cNvPr id="30" name="Groupe 29"/>
            <p:cNvGrpSpPr/>
            <p:nvPr/>
          </p:nvGrpSpPr>
          <p:grpSpPr>
            <a:xfrm>
              <a:off x="593509" y="1466059"/>
              <a:ext cx="508601" cy="468000"/>
              <a:chOff x="7609391" y="-1319057"/>
              <a:chExt cx="508601" cy="468000"/>
            </a:xfrm>
          </p:grpSpPr>
          <p:sp>
            <p:nvSpPr>
              <p:cNvPr id="31" name="Rectangle 30"/>
              <p:cNvSpPr/>
              <p:nvPr/>
            </p:nvSpPr>
            <p:spPr>
              <a:xfrm rot="20288662">
                <a:off x="7609391" y="-1284473"/>
                <a:ext cx="508601" cy="351374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631483" y="-1319057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3" name="ZoneTexte 32"/>
            <p:cNvSpPr txBox="1"/>
            <p:nvPr/>
          </p:nvSpPr>
          <p:spPr>
            <a:xfrm>
              <a:off x="1341382" y="1498288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Comité de suivi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des doctorants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29" y="1464041"/>
              <a:ext cx="444162" cy="444162"/>
            </a:xfrm>
            <a:prstGeom prst="rect">
              <a:avLst/>
            </a:prstGeom>
          </p:spPr>
        </p:pic>
      </p:grpSp>
      <p:sp>
        <p:nvSpPr>
          <p:cNvPr id="39" name="Pentagone 38"/>
          <p:cNvSpPr/>
          <p:nvPr/>
        </p:nvSpPr>
        <p:spPr>
          <a:xfrm>
            <a:off x="642218" y="283950"/>
            <a:ext cx="4805545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MISSIONS DE L’ECOLE DOCTORALE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4" y="3143893"/>
            <a:ext cx="325148" cy="325148"/>
          </a:xfrm>
          <a:prstGeom prst="rect">
            <a:avLst/>
          </a:prstGeom>
        </p:spPr>
      </p:pic>
      <p:grpSp>
        <p:nvGrpSpPr>
          <p:cNvPr id="36" name="Groupe 35"/>
          <p:cNvGrpSpPr/>
          <p:nvPr/>
        </p:nvGrpSpPr>
        <p:grpSpPr>
          <a:xfrm>
            <a:off x="667789" y="1019040"/>
            <a:ext cx="10554501" cy="646331"/>
            <a:chOff x="642217" y="4154302"/>
            <a:chExt cx="10554501" cy="646331"/>
          </a:xfrm>
        </p:grpSpPr>
        <p:grpSp>
          <p:nvGrpSpPr>
            <p:cNvPr id="37" name="Groupe 36"/>
            <p:cNvGrpSpPr/>
            <p:nvPr/>
          </p:nvGrpSpPr>
          <p:grpSpPr>
            <a:xfrm>
              <a:off x="642217" y="4198641"/>
              <a:ext cx="468001" cy="477095"/>
              <a:chOff x="7658099" y="2098118"/>
              <a:chExt cx="468001" cy="477095"/>
            </a:xfrm>
          </p:grpSpPr>
          <p:sp>
            <p:nvSpPr>
              <p:cNvPr id="43" name="Rectangle 42"/>
              <p:cNvSpPr/>
              <p:nvPr/>
            </p:nvSpPr>
            <p:spPr>
              <a:xfrm rot="20288662">
                <a:off x="7658099" y="2107213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>
              <a:off x="1383248" y="4154302"/>
              <a:ext cx="98134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Gestion administrative des doctorants : </a:t>
              </a:r>
              <a:r>
                <a:rPr lang="fr-FR" dirty="0">
                  <a:solidFill>
                    <a:prstClr val="black"/>
                  </a:solidFill>
                </a:rPr>
                <a:t>inscriptions et réinscriptions (ADUM, APOGEE), mise en place des codirections, questions diverses </a:t>
              </a:r>
            </a:p>
          </p:txBody>
        </p:sp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936" y="4266751"/>
              <a:ext cx="333705" cy="333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92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6892" y="6011913"/>
            <a:ext cx="1371823" cy="29244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Comités de suivi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883" y="1253389"/>
            <a:ext cx="11423559" cy="352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En application du l’arrêté du 25 mai 2016, les doctorants doivent, chaque année, à partir de la deuxième année, s’entretenir avec un </a:t>
            </a:r>
            <a:r>
              <a:rPr lang="fr-FR" sz="2000" b="1" dirty="0"/>
              <a:t>Comité de suivi </a:t>
            </a:r>
            <a:r>
              <a:rPr lang="fr-FR" sz="2000" dirty="0"/>
              <a:t>individuel.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b="1" dirty="0"/>
              <a:t>Conditionne la réinscription </a:t>
            </a:r>
            <a:r>
              <a:rPr lang="fr-FR" sz="2000" dirty="0"/>
              <a:t>!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Chaque comité de suivi est composé de deux ou trois membres. </a:t>
            </a:r>
            <a:r>
              <a:rPr lang="fr-FR" dirty="0"/>
              <a:t>Le directeur de thèse du doctorant ne peut pas en faire partie</a:t>
            </a:r>
            <a:r>
              <a:rPr lang="fr-FR" sz="2000" dirty="0"/>
              <a:t>  </a:t>
            </a:r>
          </a:p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dirty="0"/>
              <a:t>Le comité de suivi individuel a pour principal objectif </a:t>
            </a:r>
            <a:r>
              <a:rPr lang="fr-FR" b="1" dirty="0"/>
              <a:t>d’écouter le doctorant, de s’assurer de l’avancement de son travail et d’aider à la réalisation de celui-ci</a:t>
            </a:r>
            <a:r>
              <a:rPr lang="fr-FR" dirty="0"/>
              <a:t>. C’est un échange qui permet aux membres du comité d’apprécier les conditions de travail de l’étudiant et de l’accompagner scientifiquement et matériellement tout au long de son doctorat.</a:t>
            </a:r>
            <a:endParaRPr lang="fr-FR" sz="2000" dirty="0"/>
          </a:p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6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AIDES ACCORDEES PAR L’ECOLE DOCTORALE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2216" y="696686"/>
            <a:ext cx="10217373" cy="5712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Soutien financier aux missions et aux publications des doctorants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recherche (terrain, bibliographique et documentaire)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participation à une manifestation scientifique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de colloque par et pour les doctorants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Publication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Conditions d’attribution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Trois commissions de financement par an.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Envoi des dossiers : 15 janvier – 15 mai – 15 septembre.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complément du financement accordé par l’unité de recherche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 de demande faite </a:t>
            </a:r>
            <a:r>
              <a:rPr lang="fr-FR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posteriori.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algn="ctr"/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Personne à contacter : Elodie Ozenne (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e.ozenne@parisnanterre.fr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lvl="3" algn="ctr"/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https://ed-lls.parisnanterre.fr/aides-attribuees-par-l-ed-611624.kjsp?RH=1433492055230&amp;RF=1433492154638</a:t>
            </a:r>
            <a:endParaRPr lang="fr-F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34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4601999" y="1327553"/>
            <a:ext cx="3267677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altLang="fr-FR" sz="2000" b="1" i="1" dirty="0">
                <a:solidFill>
                  <a:srgbClr val="D8232A"/>
                </a:solidFill>
                <a:latin typeface="+mj-lt"/>
              </a:rPr>
              <a:t>D</a:t>
            </a:r>
            <a:r>
              <a:rPr lang="fr-FR" altLang="fr-FR" sz="2000" b="1" i="1" dirty="0">
                <a:solidFill>
                  <a:srgbClr val="333333"/>
                </a:solidFill>
                <a:latin typeface="+mj-lt"/>
              </a:rPr>
              <a:t>irection de l’Ecole Doctorale</a:t>
            </a:r>
            <a:endParaRPr lang="fr-FR" altLang="fr-FR" sz="2000" i="1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42218" y="2994706"/>
            <a:ext cx="10907565" cy="20621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dirty="0"/>
              <a:t>Julie </a:t>
            </a:r>
            <a:r>
              <a:rPr lang="fr-FR" dirty="0" err="1"/>
              <a:t>Abenia</a:t>
            </a:r>
            <a:r>
              <a:rPr lang="fr-FR" dirty="0"/>
              <a:t> Diarra – </a:t>
            </a:r>
            <a:r>
              <a:rPr lang="fr-FR" i="1" dirty="0"/>
              <a:t>Gestionnaire de l’ED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Elodie </a:t>
            </a:r>
            <a:r>
              <a:rPr lang="fr-FR" dirty="0" err="1"/>
              <a:t>Ozenne</a:t>
            </a:r>
            <a:r>
              <a:rPr lang="fr-FR" dirty="0"/>
              <a:t> – </a:t>
            </a:r>
            <a:r>
              <a:rPr lang="fr-FR" i="1" dirty="0"/>
              <a:t>Responsable du service des études doctorales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Marina Fournier – </a:t>
            </a:r>
            <a:r>
              <a:rPr lang="fr-FR" i="1" dirty="0"/>
              <a:t>Chargée des formations doctorales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Jasmine Debois – </a:t>
            </a:r>
            <a:r>
              <a:rPr lang="fr-FR" i="1" dirty="0"/>
              <a:t>Gestionnaire financière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Claudie Margerie – </a:t>
            </a:r>
            <a:r>
              <a:rPr lang="fr-FR" i="1" dirty="0"/>
              <a:t>Responsable du bureau des soutenances</a:t>
            </a:r>
          </a:p>
          <a:p>
            <a:pPr algn="ctr"/>
            <a:r>
              <a:rPr lang="fr-FR" dirty="0"/>
              <a:t>Marc </a:t>
            </a:r>
            <a:r>
              <a:rPr lang="fr-FR" dirty="0" err="1"/>
              <a:t>Dofundo</a:t>
            </a:r>
            <a:r>
              <a:rPr lang="fr-FR" dirty="0"/>
              <a:t> – </a:t>
            </a:r>
            <a:r>
              <a:rPr lang="fr-FR" i="1" dirty="0"/>
              <a:t>Gestionnaire des soutenances</a:t>
            </a:r>
          </a:p>
          <a:p>
            <a:pPr algn="ctr"/>
            <a:endParaRPr lang="fr-FR" sz="2000" dirty="0"/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4221612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ORGANIGRAMME DE L’ED LLS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458000" y="2402495"/>
            <a:ext cx="3276000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D8232A"/>
                </a:solidFill>
                <a:latin typeface="+mj-lt"/>
                <a:ea typeface="Averta"/>
                <a:cs typeface="Averta"/>
              </a:rPr>
              <a:t>S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ervice des </a:t>
            </a:r>
            <a:r>
              <a:rPr lang="fr-FR" sz="20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E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tudes </a:t>
            </a:r>
            <a:r>
              <a:rPr lang="fr-FR" sz="20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D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octorales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68740" y="1904375"/>
            <a:ext cx="165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Silvia Contarini</a:t>
            </a:r>
          </a:p>
        </p:txBody>
      </p:sp>
    </p:spTree>
    <p:extLst>
      <p:ext uri="{BB962C8B-B14F-4D97-AF65-F5344CB8AC3E}">
        <p14:creationId xmlns:p14="http://schemas.microsoft.com/office/powerpoint/2010/main" val="1840159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15135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42218" y="1801394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Littératures française, francophone et comparée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1" name="Pentagone 10"/>
          <p:cNvSpPr/>
          <p:nvPr/>
        </p:nvSpPr>
        <p:spPr>
          <a:xfrm>
            <a:off x="642217" y="609658"/>
            <a:ext cx="4873365" cy="723209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CHAMPS SCIENTIFIQUES de l’ED LLS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218" y="2627239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Langues, littératures et civilisations anglophones, romanes (espagnol, italien, portugais), germaniques, slaves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2218" y="3453084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Esthétique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2218" y="4278929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Arts du spectacle (cinéma, théâtre)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2218" y="5104772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Sciences de l’information et de la communication</a:t>
            </a:r>
            <a:endParaRPr 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6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/>
          <p:cNvSpPr/>
          <p:nvPr/>
        </p:nvSpPr>
        <p:spPr>
          <a:xfrm>
            <a:off x="642217" y="512390"/>
            <a:ext cx="8496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8 UNITES DE RECHERCHE EN SCIENCES HUMAINES ET SOCIALES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42167" y="1524258"/>
            <a:ext cx="1111163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Études romanes </a:t>
            </a:r>
            <a:r>
              <a:rPr lang="fr-FR" dirty="0">
                <a:cs typeface="Arial" panose="020B0604020202020204" pitchFamily="34" charset="0"/>
              </a:rPr>
              <a:t>(CRIIA, CRILUS, CRIX)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recherches anglophones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(CREA)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des sciences de la littérature française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(CSLF)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 en littérature et poétique comparées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 (LIPO)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d’études et de recherches sur l’espace germanophone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(CEREG)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Histoire des arts et des représentations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(HAR)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recherches pluridisciplinaires multilingues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(CRPM)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altLang="fr-FR" dirty="0">
                <a:solidFill>
                  <a:srgbClr val="C00000"/>
                </a:solidFill>
                <a:cs typeface="Arial" panose="020B0604020202020204" pitchFamily="34" charset="0"/>
              </a:rPr>
              <a:t>Dispositifs d'Information et de Communication à l'Ère Numérique - Paris,  Ile-de-France </a:t>
            </a:r>
            <a:r>
              <a:rPr lang="fr-FR" altLang="fr-FR" dirty="0">
                <a:solidFill>
                  <a:srgbClr val="333333"/>
                </a:solidFill>
                <a:cs typeface="Arial" panose="020B0604020202020204" pitchFamily="34" charset="0"/>
              </a:rPr>
              <a:t>(DICEN IDF)</a:t>
            </a:r>
          </a:p>
          <a:p>
            <a:pPr marL="1257300" lvl="2" indent="-342900" fontAlgn="ctr">
              <a:buFont typeface="Wingdings" pitchFamily="2" charset="2"/>
              <a:buChar char="§"/>
            </a:pPr>
            <a:endParaRPr lang="fr-FR" sz="2000" dirty="0">
              <a:latin typeface="Century Gothic" panose="020B0502020202020204" pitchFamily="34" charset="0"/>
              <a:ea typeface="MS Mincho" panose="02020609040205080304" pitchFamily="49" charset="-12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02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 rot="21037376">
            <a:off x="4122057" y="1752699"/>
            <a:ext cx="3947886" cy="3200202"/>
          </a:xfrm>
          <a:prstGeom prst="rect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22057" y="1752699"/>
            <a:ext cx="3947886" cy="32002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DCD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entagone 5"/>
          <p:cNvSpPr/>
          <p:nvPr/>
        </p:nvSpPr>
        <p:spPr>
          <a:xfrm>
            <a:off x="642218" y="365126"/>
            <a:ext cx="448357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CONSEIL DE L’ÉCOLE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252343" y="2031984"/>
            <a:ext cx="3687309" cy="2641633"/>
            <a:chOff x="4252343" y="2145491"/>
            <a:chExt cx="3687309" cy="2641633"/>
          </a:xfrm>
        </p:grpSpPr>
        <p:sp>
          <p:nvSpPr>
            <p:cNvPr id="8" name="ZoneTexte 7"/>
            <p:cNvSpPr txBox="1"/>
            <p:nvPr/>
          </p:nvSpPr>
          <p:spPr>
            <a:xfrm>
              <a:off x="4252347" y="2145491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DIRECTEUR </a:t>
              </a:r>
              <a:r>
                <a:rPr lang="fr-FR" sz="2000" dirty="0">
                  <a:solidFill>
                    <a:srgbClr val="333333"/>
                  </a:solidFill>
                </a:rPr>
                <a:t>(1)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252346" y="2705872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UNITÉS DE RECHERCHE </a:t>
              </a:r>
              <a:r>
                <a:rPr lang="fr-FR" sz="2000" dirty="0">
                  <a:solidFill>
                    <a:srgbClr val="333333"/>
                  </a:solidFill>
                </a:rPr>
                <a:t>(14)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252345" y="3266253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DRED </a:t>
              </a:r>
              <a:r>
                <a:rPr lang="fr-FR" sz="2000" dirty="0">
                  <a:solidFill>
                    <a:srgbClr val="333333"/>
                  </a:solidFill>
                </a:rPr>
                <a:t>(2)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252344" y="382663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ÉLUS DOCTORANTS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252343" y="438701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MEMBRES EXTÉRIEURS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</p:grpSp>
      <p:cxnSp>
        <p:nvCxnSpPr>
          <p:cNvPr id="13" name="Connecteur droit 12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91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15135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e 32"/>
          <p:cNvGrpSpPr/>
          <p:nvPr/>
        </p:nvGrpSpPr>
        <p:grpSpPr>
          <a:xfrm>
            <a:off x="642218" y="1901886"/>
            <a:ext cx="3992777" cy="468000"/>
            <a:chOff x="642218" y="1387536"/>
            <a:chExt cx="3992777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1387536"/>
              <a:ext cx="468000" cy="468000"/>
              <a:chOff x="642218" y="1387536"/>
              <a:chExt cx="468000" cy="468000"/>
            </a:xfrm>
          </p:grpSpPr>
          <p:grpSp>
            <p:nvGrpSpPr>
              <p:cNvPr id="10" name="Groupe 9"/>
              <p:cNvGrpSpPr/>
              <p:nvPr/>
            </p:nvGrpSpPr>
            <p:grpSpPr>
              <a:xfrm>
                <a:off x="642218" y="1387536"/>
                <a:ext cx="468000" cy="468000"/>
                <a:chOff x="7658100" y="2098118"/>
                <a:chExt cx="468000" cy="468000"/>
              </a:xfrm>
            </p:grpSpPr>
            <p:sp>
              <p:nvSpPr>
                <p:cNvPr id="13" name="Rectangle 12"/>
                <p:cNvSpPr/>
                <p:nvPr/>
              </p:nvSpPr>
              <p:spPr>
                <a:xfrm rot="20288662"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CDE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8232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3" name="Imag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644" y="1458962"/>
                <a:ext cx="325148" cy="325148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1467718" y="1421481"/>
              <a:ext cx="316727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doctorants -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230</a:t>
              </a: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642218" y="3072467"/>
            <a:ext cx="5976654" cy="468000"/>
            <a:chOff x="642218" y="2153019"/>
            <a:chExt cx="5976654" cy="468000"/>
          </a:xfrm>
        </p:grpSpPr>
        <p:grpSp>
          <p:nvGrpSpPr>
            <p:cNvPr id="17" name="Groupe 16"/>
            <p:cNvGrpSpPr/>
            <p:nvPr/>
          </p:nvGrpSpPr>
          <p:grpSpPr>
            <a:xfrm>
              <a:off x="642218" y="2153019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467718" y="2186964"/>
              <a:ext cx="51511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soutenances de thèse en 2020 –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40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224445"/>
              <a:ext cx="325148" cy="325148"/>
            </a:xfrm>
            <a:prstGeom prst="rect">
              <a:avLst/>
            </a:prstGeom>
          </p:spPr>
        </p:pic>
      </p:grpSp>
      <p:grpSp>
        <p:nvGrpSpPr>
          <p:cNvPr id="31" name="Groupe 30"/>
          <p:cNvGrpSpPr/>
          <p:nvPr/>
        </p:nvGrpSpPr>
        <p:grpSpPr>
          <a:xfrm>
            <a:off x="642218" y="4243047"/>
            <a:ext cx="4731441" cy="468000"/>
            <a:chOff x="642218" y="3042897"/>
            <a:chExt cx="4731441" cy="468000"/>
          </a:xfrm>
        </p:grpSpPr>
        <p:grpSp>
          <p:nvGrpSpPr>
            <p:cNvPr id="25" name="Groupe 24"/>
            <p:cNvGrpSpPr/>
            <p:nvPr/>
          </p:nvGrpSpPr>
          <p:grpSpPr>
            <a:xfrm>
              <a:off x="642218" y="3042897"/>
              <a:ext cx="468000" cy="468000"/>
              <a:chOff x="7658100" y="2098118"/>
              <a:chExt cx="468000" cy="468000"/>
            </a:xfrm>
          </p:grpSpPr>
          <p:sp>
            <p:nvSpPr>
              <p:cNvPr id="26" name="Rectangle 25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467718" y="3076842"/>
              <a:ext cx="3905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cotutelles de thèse -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36</a:t>
              </a:r>
            </a:p>
          </p:txBody>
        </p:sp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114323"/>
              <a:ext cx="325148" cy="325148"/>
            </a:xfrm>
            <a:prstGeom prst="rect">
              <a:avLst/>
            </a:prstGeom>
          </p:spPr>
        </p:pic>
      </p:grpSp>
      <p:sp>
        <p:nvSpPr>
          <p:cNvPr id="24" name="Pentagone 23"/>
          <p:cNvSpPr/>
          <p:nvPr/>
        </p:nvSpPr>
        <p:spPr>
          <a:xfrm>
            <a:off x="571925" y="397110"/>
            <a:ext cx="5004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DOCTORANTS (chiffres 2020-2021)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4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807396" y="1095649"/>
            <a:ext cx="10742387" cy="569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/>
            <a:r>
              <a:rPr lang="fr-FR" sz="1600" b="1" dirty="0"/>
              <a:t>Arrêté du 25 mai 2016 </a:t>
            </a:r>
          </a:p>
          <a:p>
            <a:pPr algn="ctr"/>
            <a:r>
              <a:rPr lang="fr-FR" sz="1600" b="1" dirty="0"/>
              <a:t>fixant le cadre national de la formation et les modalités conduisant à la délivrance du diplôme national de doctorat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42217" y="3443590"/>
            <a:ext cx="11196343" cy="23223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sz="1600" dirty="0"/>
              <a:t>Art. 3</a:t>
            </a:r>
          </a:p>
          <a:p>
            <a:r>
              <a:rPr lang="fr-FR" sz="1600" dirty="0"/>
              <a:t>Les écoles doctorales</a:t>
            </a:r>
          </a:p>
          <a:p>
            <a:r>
              <a:rPr lang="fr-FR" sz="1600" dirty="0"/>
              <a:t>1° Mettent en </a:t>
            </a:r>
            <a:r>
              <a:rPr lang="fr-FR" sz="1600" dirty="0" err="1"/>
              <a:t>oeuvre</a:t>
            </a:r>
            <a:r>
              <a:rPr lang="fr-FR" sz="1600" dirty="0"/>
              <a:t> une politique d'admission des doctorants...</a:t>
            </a:r>
          </a:p>
          <a:p>
            <a:r>
              <a:rPr lang="fr-FR" sz="1600" dirty="0"/>
              <a:t>2° Organisent les </a:t>
            </a:r>
            <a:r>
              <a:rPr lang="fr-FR" sz="1600" b="1" dirty="0"/>
              <a:t>échanges scientifiques </a:t>
            </a:r>
            <a:r>
              <a:rPr lang="fr-FR" sz="1600" dirty="0"/>
              <a:t>entre doctorants et avec la communauté scientifique ; proposent aux doctorants des activités de formation favorisant l'</a:t>
            </a:r>
            <a:r>
              <a:rPr lang="fr-FR" sz="1600" b="1" dirty="0"/>
              <a:t>interdisciplinarité</a:t>
            </a:r>
            <a:r>
              <a:rPr lang="fr-FR" sz="1600" dirty="0"/>
              <a:t> et l'acquisition d'une culture scientifique élargie...</a:t>
            </a:r>
          </a:p>
          <a:p>
            <a:r>
              <a:rPr lang="fr-FR" sz="1600" dirty="0"/>
              <a:t>3° Veillent à ce que chaque doctorant reçoive une </a:t>
            </a:r>
            <a:r>
              <a:rPr lang="fr-FR" sz="1600" b="1" dirty="0"/>
              <a:t>formation à l'éthique </a:t>
            </a:r>
            <a:r>
              <a:rPr lang="fr-FR" sz="1600" dirty="0"/>
              <a:t>de la recherche et à l'intégrité scientifique</a:t>
            </a:r>
          </a:p>
          <a:p>
            <a:r>
              <a:rPr lang="fr-FR" sz="1600" dirty="0"/>
              <a:t>4° Assurent une démarche qualité de la formation en mettant notamment en place des </a:t>
            </a:r>
            <a:r>
              <a:rPr lang="fr-FR" sz="1600" b="1" dirty="0"/>
              <a:t>comités de suivi </a:t>
            </a:r>
            <a:r>
              <a:rPr lang="fr-FR" sz="1600" dirty="0"/>
              <a:t>individuel du doctorant...</a:t>
            </a:r>
          </a:p>
          <a:p>
            <a:r>
              <a:rPr lang="fr-FR" sz="1600" dirty="0"/>
              <a:t>5° Définissent et mettent en </a:t>
            </a:r>
            <a:r>
              <a:rPr lang="fr-FR" sz="1600" dirty="0" err="1"/>
              <a:t>oeuvre</a:t>
            </a:r>
            <a:r>
              <a:rPr lang="fr-FR" sz="1600" dirty="0"/>
              <a:t> des dispositifs d'appui à la poursuite du </a:t>
            </a:r>
            <a:r>
              <a:rPr lang="fr-FR" sz="1600" b="1" dirty="0"/>
              <a:t>parcours professionnel </a:t>
            </a:r>
            <a:r>
              <a:rPr lang="fr-FR" sz="1600" dirty="0"/>
              <a:t>après l'obtention du doctorat... </a:t>
            </a:r>
          </a:p>
          <a:p>
            <a:r>
              <a:rPr lang="fr-FR" sz="1600" dirty="0"/>
              <a:t>6° Contribuent à une </a:t>
            </a:r>
            <a:r>
              <a:rPr lang="fr-FR" sz="1600" b="1" dirty="0"/>
              <a:t>ouverture européenne et internationale</a:t>
            </a:r>
            <a:r>
              <a:rPr lang="fr-FR" sz="1600" dirty="0"/>
              <a:t>...</a:t>
            </a:r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3749478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La formation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F3CF42-3204-FB42-A95C-7E80CCE0C483}"/>
              </a:ext>
            </a:extLst>
          </p:cNvPr>
          <p:cNvSpPr txBox="1"/>
          <p:nvPr/>
        </p:nvSpPr>
        <p:spPr>
          <a:xfrm>
            <a:off x="583991" y="1704577"/>
            <a:ext cx="10965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Art. 1</a:t>
            </a:r>
          </a:p>
          <a:p>
            <a:r>
              <a:rPr lang="fr-FR" sz="1600" dirty="0"/>
              <a:t>La formation doctorale est une formation à et par la recherche et une expérience professionnelle de recherche. </a:t>
            </a:r>
          </a:p>
          <a:p>
            <a:r>
              <a:rPr lang="fr-FR" sz="1600" dirty="0"/>
              <a:t>Elle comprend un travail personnel de recherche réalisé par le doctorant. </a:t>
            </a:r>
          </a:p>
          <a:p>
            <a:r>
              <a:rPr lang="fr-FR" sz="1600" dirty="0"/>
              <a:t>Elle est complétée par des formations complémentaires validées par l'école doctorale.</a:t>
            </a:r>
          </a:p>
          <a:p>
            <a:r>
              <a:rPr lang="fr-FR" sz="1600" dirty="0"/>
              <a:t>La formation doctorale est organisée au sein des écoles doctorales.</a:t>
            </a:r>
          </a:p>
        </p:txBody>
      </p:sp>
    </p:spTree>
    <p:extLst>
      <p:ext uri="{BB962C8B-B14F-4D97-AF65-F5344CB8AC3E}">
        <p14:creationId xmlns:p14="http://schemas.microsoft.com/office/powerpoint/2010/main" val="605889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entagone 24"/>
          <p:cNvSpPr/>
          <p:nvPr/>
        </p:nvSpPr>
        <p:spPr>
          <a:xfrm>
            <a:off x="571925" y="208110"/>
            <a:ext cx="331153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PARCOURS DOCTORAL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704070" y="837743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/>
          <p:cNvGrpSpPr/>
          <p:nvPr/>
        </p:nvGrpSpPr>
        <p:grpSpPr>
          <a:xfrm>
            <a:off x="1337075" y="1045197"/>
            <a:ext cx="3643952" cy="4779312"/>
            <a:chOff x="1337075" y="1045197"/>
            <a:chExt cx="3643952" cy="4779312"/>
          </a:xfrm>
        </p:grpSpPr>
        <p:sp>
          <p:nvSpPr>
            <p:cNvPr id="3" name="Rectangle 2"/>
            <p:cNvSpPr/>
            <p:nvPr/>
          </p:nvSpPr>
          <p:spPr>
            <a:xfrm>
              <a:off x="2025051" y="1705864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12" name="Triangle isocèle 11"/>
            <p:cNvSpPr/>
            <p:nvPr/>
          </p:nvSpPr>
          <p:spPr>
            <a:xfrm rot="5400000">
              <a:off x="2933225" y="2710790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iangle isocèle 14"/>
            <p:cNvSpPr/>
            <p:nvPr/>
          </p:nvSpPr>
          <p:spPr>
            <a:xfrm rot="5400000">
              <a:off x="2933225" y="3397687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025051" y="5464509"/>
              <a:ext cx="2268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025051" y="2257882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2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025051" y="3549836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1719051" y="2705336"/>
              <a:ext cx="2880000" cy="282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Après avis du comité de suivi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454303" y="4058157"/>
              <a:ext cx="340949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  <a:p>
              <a:pPr algn="ctr"/>
              <a:r>
                <a:rPr lang="fr-FR" dirty="0"/>
                <a:t>Après validation des ECTS</a:t>
              </a:r>
            </a:p>
          </p:txBody>
        </p:sp>
        <p:sp>
          <p:nvSpPr>
            <p:cNvPr id="11" name="Flèche vers le bas 10"/>
            <p:cNvSpPr/>
            <p:nvPr/>
          </p:nvSpPr>
          <p:spPr>
            <a:xfrm>
              <a:off x="2979051" y="5014980"/>
              <a:ext cx="360000" cy="349964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lèche vers le bas 89"/>
            <p:cNvSpPr/>
            <p:nvPr/>
          </p:nvSpPr>
          <p:spPr>
            <a:xfrm>
              <a:off x="2979051" y="3093146"/>
              <a:ext cx="360000" cy="349964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337075" y="1045197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plein</a:t>
              </a: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7369379" y="1045197"/>
            <a:ext cx="3643952" cy="4779312"/>
            <a:chOff x="7369379" y="1045197"/>
            <a:chExt cx="3643952" cy="4779312"/>
          </a:xfrm>
        </p:grpSpPr>
        <p:sp>
          <p:nvSpPr>
            <p:cNvPr id="78" name="Rectangle 77"/>
            <p:cNvSpPr/>
            <p:nvPr/>
          </p:nvSpPr>
          <p:spPr>
            <a:xfrm>
              <a:off x="8057355" y="1705864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79" name="Triangle isocèle 78"/>
            <p:cNvSpPr/>
            <p:nvPr/>
          </p:nvSpPr>
          <p:spPr>
            <a:xfrm rot="5400000">
              <a:off x="8965529" y="2710790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iangle isocèle 79"/>
            <p:cNvSpPr/>
            <p:nvPr/>
          </p:nvSpPr>
          <p:spPr>
            <a:xfrm rot="5400000">
              <a:off x="8965529" y="3362262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8057355" y="5464509"/>
              <a:ext cx="2268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7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8057355" y="2257882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2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886325" y="3549836"/>
              <a:ext cx="2610061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/5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/6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7751355" y="2705336"/>
              <a:ext cx="2880000" cy="282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Après avis du comité de suivi</a:t>
              </a: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7722363" y="4056113"/>
              <a:ext cx="29379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  <a:p>
              <a:pPr algn="ctr"/>
              <a:r>
                <a:rPr lang="fr-FR" dirty="0"/>
                <a:t>Après validation des ECTS</a:t>
              </a:r>
            </a:p>
          </p:txBody>
        </p:sp>
        <p:sp>
          <p:nvSpPr>
            <p:cNvPr id="87" name="Flèche vers le bas 86"/>
            <p:cNvSpPr/>
            <p:nvPr/>
          </p:nvSpPr>
          <p:spPr>
            <a:xfrm>
              <a:off x="9011355" y="5014980"/>
              <a:ext cx="360000" cy="349964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lèche vers le bas 90"/>
            <p:cNvSpPr/>
            <p:nvPr/>
          </p:nvSpPr>
          <p:spPr>
            <a:xfrm>
              <a:off x="9011355" y="3093146"/>
              <a:ext cx="360000" cy="349964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ZoneTexte 91"/>
            <p:cNvSpPr txBox="1"/>
            <p:nvPr/>
          </p:nvSpPr>
          <p:spPr>
            <a:xfrm>
              <a:off x="7369379" y="1045197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partiel</a:t>
              </a: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4280739" y="5858255"/>
            <a:ext cx="3630523" cy="854862"/>
            <a:chOff x="4280739" y="5858255"/>
            <a:chExt cx="3630523" cy="854862"/>
          </a:xfrm>
        </p:grpSpPr>
        <p:sp>
          <p:nvSpPr>
            <p:cNvPr id="89" name="ZoneTexte 88"/>
            <p:cNvSpPr txBox="1"/>
            <p:nvPr/>
          </p:nvSpPr>
          <p:spPr>
            <a:xfrm>
              <a:off x="4280739" y="6313006"/>
              <a:ext cx="3630523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D8232A"/>
                  </a:solidFill>
                </a:rPr>
                <a:t>PAS D’INSCRIPTION AU DELÀ</a:t>
              </a:r>
              <a:endParaRPr lang="en-US" sz="2000" b="1" dirty="0">
                <a:solidFill>
                  <a:srgbClr val="D8232A"/>
                </a:solidFill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2371" y="5858255"/>
              <a:ext cx="387259" cy="387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557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e 1"/>
          <p:cNvSpPr/>
          <p:nvPr/>
        </p:nvSpPr>
        <p:spPr>
          <a:xfrm>
            <a:off x="642218" y="227132"/>
            <a:ext cx="528206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/>
              <a:t>FORMATION DOCTORALE</a:t>
            </a:r>
            <a:endParaRPr lang="fr-FR" sz="2000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7D87AA5E-CB9E-B848-9773-74A1B6FE9ABC}"/>
              </a:ext>
            </a:extLst>
          </p:cNvPr>
          <p:cNvSpPr txBox="1"/>
          <p:nvPr/>
        </p:nvSpPr>
        <p:spPr>
          <a:xfrm>
            <a:off x="313510" y="227132"/>
            <a:ext cx="20194888" cy="583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Chaque </a:t>
            </a:r>
            <a:r>
              <a:rPr lang="fr-FR" sz="1600" kern="0" dirty="0" err="1">
                <a:solidFill>
                  <a:srgbClr val="53585F"/>
                </a:solidFill>
                <a:ea typeface="Arial" charset="0"/>
                <a:cs typeface="Averta-Regular"/>
              </a:rPr>
              <a:t>doctorant.e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doit valider, au cours des trois premières années, un total de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180 crédits </a:t>
            </a:r>
          </a:p>
          <a:p>
            <a:pPr fontAlgn="auto">
              <a:spcAft>
                <a:spcPts val="0"/>
              </a:spcAft>
              <a:defRPr/>
            </a:pPr>
            <a:endParaRPr lang="fr-FR" sz="1600" b="1" kern="0" dirty="0">
              <a:solidFill>
                <a:srgbClr val="FF0000"/>
              </a:solidFill>
              <a:ea typeface="Arial" charset="0"/>
              <a:cs typeface="Averta-Regular"/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C00000"/>
                </a:solidFill>
              </a:rPr>
              <a:t>150 crédits </a:t>
            </a:r>
            <a:r>
              <a:rPr lang="fr-FR" altLang="fr-FR" sz="1600" dirty="0">
                <a:solidFill>
                  <a:srgbClr val="333333"/>
                </a:solidFill>
              </a:rPr>
              <a:t>pour la </a:t>
            </a:r>
            <a:r>
              <a:rPr lang="fr-FR" altLang="fr-FR" sz="1600" b="1" dirty="0">
                <a:solidFill>
                  <a:srgbClr val="333333"/>
                </a:solidFill>
              </a:rPr>
              <a:t>thèse</a:t>
            </a:r>
            <a:r>
              <a:rPr lang="fr-FR" altLang="fr-FR" sz="1600" dirty="0">
                <a:solidFill>
                  <a:srgbClr val="333333"/>
                </a:solidFill>
              </a:rPr>
              <a:t> (rédaction et soutenance) </a:t>
            </a: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sz="1600" b="1" dirty="0">
                <a:solidFill>
                  <a:srgbClr val="C00000"/>
                </a:solidFill>
              </a:rPr>
              <a:t>10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pour les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formations Transversales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présence à des formations mutualisés entre toutes les écoles doctorales, dont :</a:t>
            </a:r>
          </a:p>
          <a:p>
            <a:pPr marL="800100" lvl="1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       Langues &amp; communication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(30h)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2 crédits</a:t>
            </a:r>
          </a:p>
          <a:p>
            <a:pPr marL="800100" lvl="1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       4 formations à choisir dans le catalogue de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formations professionnelles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(variable selon formations choisies)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8 crédits</a:t>
            </a:r>
            <a:endParaRPr lang="fr-FR" altLang="fr-FR" sz="1600" dirty="0">
              <a:solidFill>
                <a:srgbClr val="333333"/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sz="1600" b="1" kern="0" dirty="0">
                <a:solidFill>
                  <a:srgbClr val="C00000"/>
                </a:solidFill>
                <a:ea typeface="Arial" charset="0"/>
                <a:cs typeface="Averta-Regular"/>
              </a:rPr>
              <a:t>8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pour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production et diffusion scientifique 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</a:t>
            </a:r>
            <a:r>
              <a:rPr lang="fr-FR" sz="1100" kern="0" dirty="0">
                <a:ea typeface="Arial" charset="0"/>
                <a:cs typeface="Averta-Regular"/>
              </a:rPr>
              <a:t>publication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– 4 crédits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ea typeface="Arial" charset="0"/>
                <a:cs typeface="Averta-Regular"/>
              </a:rPr>
              <a:t>	participation active à une manifestation scientifique –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2 crédits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ea typeface="Arial" charset="0"/>
                <a:cs typeface="Averta-Regular"/>
              </a:rPr>
              <a:t>	organisation d’une manifestation scientifique –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2 crédits</a:t>
            </a:r>
            <a:endParaRPr lang="fr-FR" altLang="fr-FR" sz="1100" dirty="0">
              <a:solidFill>
                <a:srgbClr val="333333"/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rgbClr val="C00000"/>
                </a:solidFill>
                <a:ea typeface="Arial" charset="0"/>
                <a:cs typeface="Averta-Regular"/>
              </a:rPr>
              <a:t>12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pour la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formation scientifique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(séminaires, formations, etc.)</a:t>
            </a:r>
            <a:endParaRPr lang="fr-FR" altLang="fr-FR" sz="1600" dirty="0">
              <a:solidFill>
                <a:srgbClr val="333333"/>
              </a:solidFill>
            </a:endParaRPr>
          </a:p>
          <a:p>
            <a:pPr lvl="3" indent="0"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ea typeface="Arial" charset="0"/>
              <a:cs typeface="Averta-Regular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Ethique de la recherche &amp; intégrité scientifique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(8h : 1 CM de 2h + 1 TD de 6h)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2 crédits (Obligatoire)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Séminaires transversaux de l’ED 138 </a:t>
            </a:r>
            <a:r>
              <a:rPr lang="fr-FR" sz="1600" b="1" i="1" kern="0" dirty="0">
                <a:solidFill>
                  <a:srgbClr val="73C764"/>
                </a:solidFill>
                <a:ea typeface="Arial" charset="0"/>
                <a:cs typeface="Averta-Regular"/>
              </a:rPr>
              <a:t>(24h) </a:t>
            </a: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– 4 crédits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Séminaires disciplinaires (Unités de Recherches) </a:t>
            </a:r>
            <a:r>
              <a:rPr lang="fr-FR" sz="1600" b="1" i="1" kern="0" dirty="0">
                <a:solidFill>
                  <a:srgbClr val="73C764"/>
                </a:solidFill>
                <a:ea typeface="Arial" charset="0"/>
                <a:cs typeface="Averta-Regular"/>
              </a:rPr>
              <a:t> </a:t>
            </a: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– 6 crédits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25455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Personnalis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30020"/>
      </a:accent1>
      <a:accent2>
        <a:srgbClr val="D414AC"/>
      </a:accent2>
      <a:accent3>
        <a:srgbClr val="036DBB"/>
      </a:accent3>
      <a:accent4>
        <a:srgbClr val="90CF40"/>
      </a:accent4>
      <a:accent5>
        <a:srgbClr val="F75C19"/>
      </a:accent5>
      <a:accent6>
        <a:srgbClr val="662B95"/>
      </a:accent6>
      <a:hlink>
        <a:srgbClr val="0070C0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A2D5F274-D92A-491B-8E29-602251564770}" vid="{698DC597-463E-4ED1-B00A-BBF62754CD5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1767</TotalTime>
  <Words>1170</Words>
  <Application>Microsoft Macintosh PowerPoint</Application>
  <PresentationFormat>Grand écran</PresentationFormat>
  <Paragraphs>160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14</vt:i4>
      </vt:variant>
    </vt:vector>
  </HeadingPairs>
  <TitlesOfParts>
    <vt:vector size="31" baseType="lpstr">
      <vt:lpstr>MS Mincho</vt:lpstr>
      <vt:lpstr>Arial</vt:lpstr>
      <vt:lpstr>Averta</vt:lpstr>
      <vt:lpstr>Averta-Regular</vt:lpstr>
      <vt:lpstr>Calibri</vt:lpstr>
      <vt:lpstr>Calibri Light</vt:lpstr>
      <vt:lpstr>Century Gothic</vt:lpstr>
      <vt:lpstr>Helvetica Light</vt:lpstr>
      <vt:lpstr>Symbol</vt:lpstr>
      <vt:lpstr>Times New Roman</vt:lpstr>
      <vt:lpstr>Webdings</vt:lpstr>
      <vt:lpstr>Wingdings</vt:lpstr>
      <vt:lpstr>Thème1</vt:lpstr>
      <vt:lpstr>Thème Office</vt:lpstr>
      <vt:lpstr>2_Thème Office</vt:lpstr>
      <vt:lpstr>3_Thème Office</vt:lpstr>
      <vt:lpstr>4_Thème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Berangere Pate</dc:creator>
  <cp:lastModifiedBy>Silvia Contarini</cp:lastModifiedBy>
  <cp:revision>176</cp:revision>
  <cp:lastPrinted>2020-12-17T09:27:18Z</cp:lastPrinted>
  <dcterms:created xsi:type="dcterms:W3CDTF">2017-12-07T07:47:42Z</dcterms:created>
  <dcterms:modified xsi:type="dcterms:W3CDTF">2021-12-15T19:03:44Z</dcterms:modified>
</cp:coreProperties>
</file>