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6" r:id="rId4"/>
    <p:sldMasterId id="2147483745" r:id="rId5"/>
  </p:sldMasterIdLst>
  <p:notesMasterIdLst>
    <p:notesMasterId r:id="rId22"/>
  </p:notesMasterIdLst>
  <p:sldIdLst>
    <p:sldId id="256" r:id="rId6"/>
    <p:sldId id="310" r:id="rId7"/>
    <p:sldId id="259" r:id="rId8"/>
    <p:sldId id="274" r:id="rId9"/>
    <p:sldId id="316" r:id="rId10"/>
    <p:sldId id="276" r:id="rId11"/>
    <p:sldId id="277" r:id="rId12"/>
    <p:sldId id="312" r:id="rId13"/>
    <p:sldId id="261" r:id="rId14"/>
    <p:sldId id="308" r:id="rId15"/>
    <p:sldId id="314" r:id="rId16"/>
    <p:sldId id="303" r:id="rId17"/>
    <p:sldId id="298" r:id="rId18"/>
    <p:sldId id="317" r:id="rId19"/>
    <p:sldId id="264" r:id="rId20"/>
    <p:sldId id="315" r:id="rId21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764"/>
    <a:srgbClr val="D8232A"/>
    <a:srgbClr val="333333"/>
    <a:srgbClr val="C99C60"/>
    <a:srgbClr val="F4BABD"/>
    <a:srgbClr val="FCEAEB"/>
    <a:srgbClr val="B0B4B8"/>
    <a:srgbClr val="C6C9CC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32557-DF92-482E-8C7D-957A9AB50072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C0DE4-8C7B-463D-94C4-B6F189BF0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03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12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67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64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0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13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2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22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2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4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11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1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13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47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94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00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51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85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42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71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11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5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861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476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44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27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14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1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21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49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18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26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6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910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3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22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23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0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40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6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809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62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972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11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17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8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60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6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092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27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60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841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4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84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136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21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31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29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958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73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596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3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31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9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0462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479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27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395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526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881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2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027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36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760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4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0610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346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03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8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1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-lls.parisnanterre.fr/ed-138--611454.kj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cd.parisnanterre.fr/" TargetMode="External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violences.sexistes.sexuelles%40liste.parisnanterre.fr" TargetMode="External"/><Relationship Id="rId1" Type="http://schemas.openxmlformats.org/officeDocument/2006/relationships/slideLayout" Target="../slideLayouts/slideLayout80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-lls.parisnanterre.fr/aides-attribuees-par-l-ed-611624.kjsp?RH=1433492055230&amp;RF=1433492154638" TargetMode="External"/><Relationship Id="rId2" Type="http://schemas.openxmlformats.org/officeDocument/2006/relationships/hyperlink" Target="mailto:e.ozenne@parisnanterre.fr" TargetMode="Externa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6"/>
          <p:cNvSpPr/>
          <p:nvPr/>
        </p:nvSpPr>
        <p:spPr>
          <a:xfrm>
            <a:off x="210162" y="2479413"/>
            <a:ext cx="676874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40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ECOLE DOCTORALE 138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71360" y="4585818"/>
            <a:ext cx="593297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ebdings" panose="05030102010509060703" pitchFamily="18" charset="2"/>
              <a:buChar char="4"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Dans le collège</a:t>
            </a:r>
            <a:r>
              <a:rPr kumimoji="0" lang="fr-FR" sz="240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 des ED à l’UPN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2" y="5496487"/>
            <a:ext cx="3052201" cy="652983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799384" y="4209143"/>
            <a:ext cx="24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2332" y="6478868"/>
            <a:ext cx="3993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400" b="1" dirty="0">
                <a:solidFill>
                  <a:schemeClr val="bg1"/>
                </a:solidFill>
                <a:hlinkClick r:id="rId3"/>
              </a:rPr>
              <a:t>https://ed-lls.parisnanterre.fr/ed-138--611454.kjsp</a:t>
            </a:r>
            <a:endParaRPr lang="fr-FR" altLang="fr-FR" sz="1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162" y="31361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4000" b="1" dirty="0">
                <a:solidFill>
                  <a:srgbClr val="FFFFFF"/>
                </a:solidFill>
                <a:ea typeface="Arial" charset="0"/>
                <a:cs typeface="Arial" charset="0"/>
                <a:sym typeface="Averta"/>
              </a:rPr>
              <a:t>Lettres Langues Spectacles</a:t>
            </a:r>
          </a:p>
        </p:txBody>
      </p:sp>
    </p:spTree>
    <p:extLst>
      <p:ext uri="{BB962C8B-B14F-4D97-AF65-F5344CB8AC3E}">
        <p14:creationId xmlns:p14="http://schemas.microsoft.com/office/powerpoint/2010/main" val="59189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>
            <a:off x="642218" y="227132"/>
            <a:ext cx="5282064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/>
              <a:t>Les FORMATIONS DOCTORALES</a:t>
            </a:r>
            <a:endParaRPr lang="fr-FR" sz="200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D87AA5E-CB9E-B848-9773-74A1B6FE9ABC}"/>
              </a:ext>
            </a:extLst>
          </p:cNvPr>
          <p:cNvSpPr txBox="1"/>
          <p:nvPr/>
        </p:nvSpPr>
        <p:spPr>
          <a:xfrm>
            <a:off x="557049" y="147144"/>
            <a:ext cx="11466786" cy="588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Chaque </a:t>
            </a:r>
            <a:r>
              <a:rPr lang="fr-FR" sz="1600" kern="0" dirty="0" err="1">
                <a:solidFill>
                  <a:srgbClr val="53585F"/>
                </a:solidFill>
                <a:ea typeface="Arial" charset="0"/>
                <a:cs typeface="Averta-Regular"/>
              </a:rPr>
              <a:t>doctorant.e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 doit valider, </a:t>
            </a:r>
            <a:r>
              <a:rPr lang="fr-FR" sz="1600" b="1" kern="0" dirty="0">
                <a:solidFill>
                  <a:srgbClr val="53585F"/>
                </a:solidFill>
                <a:ea typeface="Arial" charset="0"/>
                <a:cs typeface="Averta-Regular"/>
              </a:rPr>
              <a:t>au cours des trois premières années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, un total de </a:t>
            </a:r>
            <a:r>
              <a:rPr lang="fr-FR" sz="1600" b="1" kern="0" dirty="0">
                <a:solidFill>
                  <a:srgbClr val="C00000"/>
                </a:solidFill>
                <a:ea typeface="Arial" charset="0"/>
                <a:cs typeface="Averta-Regular"/>
              </a:rPr>
              <a:t>180 crédits </a:t>
            </a:r>
          </a:p>
          <a:p>
            <a:pPr fontAlgn="auto">
              <a:spcAft>
                <a:spcPts val="0"/>
              </a:spcAft>
              <a:defRPr/>
            </a:pPr>
            <a:endParaRPr lang="fr-FR" sz="1600" b="1" kern="0" dirty="0">
              <a:solidFill>
                <a:srgbClr val="FF0000"/>
              </a:solidFill>
              <a:ea typeface="Arial" charset="0"/>
              <a:cs typeface="Averta-Regular"/>
            </a:endParaRPr>
          </a:p>
          <a:p>
            <a:pPr marL="285750" lvl="1" indent="-285750">
              <a:lnSpc>
                <a:spcPct val="80000"/>
              </a:lnSpc>
              <a:spcBef>
                <a:spcPts val="1800"/>
              </a:spcBef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rgbClr val="C00000"/>
                </a:solidFill>
              </a:rPr>
              <a:t>150 crédits </a:t>
            </a:r>
            <a:r>
              <a:rPr lang="fr-FR" altLang="fr-FR" sz="1600" dirty="0">
                <a:solidFill>
                  <a:srgbClr val="333333"/>
                </a:solidFill>
              </a:rPr>
              <a:t>pour la </a:t>
            </a:r>
            <a:r>
              <a:rPr lang="fr-FR" altLang="fr-FR" sz="1600" b="1" dirty="0">
                <a:solidFill>
                  <a:srgbClr val="333333"/>
                </a:solidFill>
              </a:rPr>
              <a:t>thèse</a:t>
            </a:r>
            <a:r>
              <a:rPr lang="fr-FR" altLang="fr-FR" sz="1600" dirty="0">
                <a:solidFill>
                  <a:srgbClr val="333333"/>
                </a:solidFill>
              </a:rPr>
              <a:t> (rédaction et soutenance) </a:t>
            </a:r>
          </a:p>
          <a:p>
            <a:pPr marL="285750" lvl="1" indent="-285750">
              <a:lnSpc>
                <a:spcPct val="80000"/>
              </a:lnSpc>
              <a:spcBef>
                <a:spcPts val="1800"/>
              </a:spcBef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rgbClr val="C00000"/>
                </a:solidFill>
              </a:rPr>
              <a:t>10 crédits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Calibri" panose="020F0502020204030204" pitchFamily="34" charset="0"/>
              </a:rPr>
              <a:t>pour les </a:t>
            </a:r>
            <a:r>
              <a:rPr lang="fr-FR" sz="1600" b="1" kern="0" dirty="0">
                <a:solidFill>
                  <a:srgbClr val="53585F"/>
                </a:solidFill>
                <a:ea typeface="Arial" charset="0"/>
                <a:cs typeface="Calibri" panose="020F0502020204030204" pitchFamily="34" charset="0"/>
              </a:rPr>
              <a:t>formations Transversales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présence à </a:t>
            </a:r>
            <a:r>
              <a:rPr lang="fr-FR" sz="1600" b="1" kern="0" dirty="0">
                <a:solidFill>
                  <a:srgbClr val="53585F"/>
                </a:solidFill>
                <a:ea typeface="Arial" charset="0"/>
                <a:cs typeface="Averta-Regular"/>
              </a:rPr>
              <a:t>des formations mutualisés entre toutes les écoles doctorales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, dont :</a:t>
            </a:r>
          </a:p>
          <a:p>
            <a:pPr marL="800100" lvl="1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        Langues &amp; communication </a:t>
            </a:r>
            <a:r>
              <a:rPr lang="fr-FR" sz="1600" i="1" kern="0" dirty="0">
                <a:solidFill>
                  <a:srgbClr val="53585F"/>
                </a:solidFill>
                <a:ea typeface="Arial" charset="0"/>
                <a:cs typeface="Averta-Regular"/>
              </a:rPr>
              <a:t>(30h)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– </a:t>
            </a:r>
            <a:r>
              <a:rPr lang="fr-FR" sz="1600" kern="0" dirty="0">
                <a:solidFill>
                  <a:srgbClr val="FF0000"/>
                </a:solidFill>
                <a:ea typeface="Arial" charset="0"/>
                <a:cs typeface="Averta-Regular"/>
              </a:rPr>
              <a:t>2 crédits</a:t>
            </a:r>
          </a:p>
          <a:p>
            <a:pPr marL="800100" lvl="1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        4 formations à choisir dans le catalogue de </a:t>
            </a:r>
            <a:r>
              <a:rPr lang="fr-FR" sz="1600" b="1" kern="0" dirty="0">
                <a:solidFill>
                  <a:srgbClr val="53585F"/>
                </a:solidFill>
                <a:ea typeface="Arial" charset="0"/>
                <a:cs typeface="Averta-Regular"/>
              </a:rPr>
              <a:t>formations professionnelles </a:t>
            </a:r>
            <a:r>
              <a:rPr lang="fr-FR" sz="1600" i="1" kern="0" dirty="0">
                <a:solidFill>
                  <a:srgbClr val="53585F"/>
                </a:solidFill>
                <a:ea typeface="Arial" charset="0"/>
                <a:cs typeface="Averta-Regular"/>
              </a:rPr>
              <a:t>(variable selon formations choisies)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– </a:t>
            </a:r>
            <a:r>
              <a:rPr lang="fr-FR" sz="1600" kern="0" dirty="0">
                <a:solidFill>
                  <a:srgbClr val="FF0000"/>
                </a:solidFill>
                <a:ea typeface="Arial" charset="0"/>
                <a:cs typeface="Averta-Regular"/>
              </a:rPr>
              <a:t>8 crédits</a:t>
            </a:r>
            <a:endParaRPr lang="fr-FR" altLang="fr-FR" sz="1600" dirty="0">
              <a:solidFill>
                <a:srgbClr val="333333"/>
              </a:solidFill>
            </a:endParaRPr>
          </a:p>
          <a:p>
            <a:pPr marL="285750" lvl="1" indent="-285750">
              <a:lnSpc>
                <a:spcPct val="80000"/>
              </a:lnSpc>
              <a:spcBef>
                <a:spcPts val="1800"/>
              </a:spcBef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b="1" kern="0" dirty="0">
                <a:solidFill>
                  <a:srgbClr val="C00000"/>
                </a:solidFill>
                <a:ea typeface="Arial" charset="0"/>
                <a:cs typeface="Averta-Regular"/>
              </a:rPr>
              <a:t>8 crédits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pour </a:t>
            </a:r>
            <a:r>
              <a:rPr lang="fr-FR" sz="1600" b="1" kern="0" dirty="0">
                <a:solidFill>
                  <a:srgbClr val="53585F"/>
                </a:solidFill>
                <a:ea typeface="Arial" charset="0"/>
                <a:cs typeface="Averta-Regular"/>
              </a:rPr>
              <a:t>production et diffusion scientifique </a:t>
            </a:r>
          </a:p>
          <a:p>
            <a:pPr marL="0" lvl="1">
              <a:buClr>
                <a:srgbClr val="D8232A"/>
              </a:buClr>
            </a:pPr>
            <a:r>
              <a:rPr lang="fr-FR" sz="11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	</a:t>
            </a:r>
            <a:r>
              <a:rPr lang="fr-FR" sz="1100" kern="0" dirty="0">
                <a:ea typeface="Arial" charset="0"/>
                <a:cs typeface="Averta-Regular"/>
              </a:rPr>
              <a:t>publication </a:t>
            </a:r>
            <a:r>
              <a:rPr lang="fr-FR" sz="1100" kern="0" dirty="0">
                <a:solidFill>
                  <a:srgbClr val="C00000"/>
                </a:solidFill>
                <a:ea typeface="Arial" charset="0"/>
                <a:cs typeface="Averta-Regular"/>
              </a:rPr>
              <a:t>– 4 crédits</a:t>
            </a:r>
          </a:p>
          <a:p>
            <a:pPr marL="0" lvl="1">
              <a:buClr>
                <a:srgbClr val="D8232A"/>
              </a:buClr>
            </a:pPr>
            <a:r>
              <a:rPr lang="fr-FR" sz="1100" kern="0" dirty="0">
                <a:ea typeface="Arial" charset="0"/>
                <a:cs typeface="Averta-Regular"/>
              </a:rPr>
              <a:t>	participation active à une manifestation scientifique – </a:t>
            </a:r>
            <a:r>
              <a:rPr lang="fr-FR" sz="1100" kern="0" dirty="0">
                <a:solidFill>
                  <a:srgbClr val="C00000"/>
                </a:solidFill>
                <a:ea typeface="Arial" charset="0"/>
                <a:cs typeface="Averta-Regular"/>
              </a:rPr>
              <a:t>2 crédits</a:t>
            </a:r>
          </a:p>
          <a:p>
            <a:pPr marL="0" lvl="1">
              <a:buClr>
                <a:srgbClr val="D8232A"/>
              </a:buClr>
            </a:pPr>
            <a:r>
              <a:rPr lang="fr-FR" sz="1100" kern="0" dirty="0">
                <a:ea typeface="Arial" charset="0"/>
                <a:cs typeface="Averta-Regular"/>
              </a:rPr>
              <a:t>	organisation d’une manifestation scientifique – </a:t>
            </a:r>
            <a:r>
              <a:rPr lang="fr-FR" sz="1100" kern="0" dirty="0">
                <a:solidFill>
                  <a:srgbClr val="C00000"/>
                </a:solidFill>
                <a:ea typeface="Arial" charset="0"/>
                <a:cs typeface="Averta-Regular"/>
              </a:rPr>
              <a:t>2 crédits</a:t>
            </a:r>
            <a:endParaRPr lang="fr-FR" altLang="fr-FR" sz="1100" dirty="0">
              <a:solidFill>
                <a:srgbClr val="333333"/>
              </a:solidFill>
            </a:endParaRPr>
          </a:p>
          <a:p>
            <a:pPr marL="285750" lvl="1" indent="-285750">
              <a:lnSpc>
                <a:spcPct val="80000"/>
              </a:lnSpc>
              <a:spcBef>
                <a:spcPts val="1800"/>
              </a:spcBef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b="1" kern="0" dirty="0">
                <a:solidFill>
                  <a:srgbClr val="C00000"/>
                </a:solidFill>
                <a:ea typeface="Arial" charset="0"/>
                <a:cs typeface="Averta-Regular"/>
              </a:rPr>
              <a:t>12 crédits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pour la </a:t>
            </a:r>
            <a:r>
              <a:rPr lang="fr-FR" sz="1600" b="1" kern="0" dirty="0">
                <a:solidFill>
                  <a:srgbClr val="53585F"/>
                </a:solidFill>
                <a:ea typeface="Arial" charset="0"/>
                <a:cs typeface="Averta-Regular"/>
              </a:rPr>
              <a:t>formation scientifique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(séminaires, formations, etc.)</a:t>
            </a:r>
            <a:endParaRPr lang="fr-FR" altLang="fr-FR" sz="1600" dirty="0">
              <a:solidFill>
                <a:srgbClr val="333333"/>
              </a:solidFill>
            </a:endParaRPr>
          </a:p>
          <a:p>
            <a:pPr lvl="3" indent="0"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ea typeface="Arial" charset="0"/>
              <a:cs typeface="Averta-Regular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Ethique de la recherche &amp; intégrité scientifique </a:t>
            </a:r>
            <a:r>
              <a:rPr lang="fr-FR" sz="1600" i="1" kern="0" dirty="0">
                <a:solidFill>
                  <a:srgbClr val="53585F"/>
                </a:solidFill>
                <a:ea typeface="Arial" charset="0"/>
                <a:cs typeface="Averta-Regular"/>
              </a:rPr>
              <a:t>(8h : 1 CM de 2h + 1 TD de 6h)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– </a:t>
            </a:r>
            <a:r>
              <a:rPr lang="fr-FR" sz="1600" kern="0" dirty="0">
                <a:solidFill>
                  <a:srgbClr val="FF0000"/>
                </a:solidFill>
                <a:ea typeface="Arial" charset="0"/>
                <a:cs typeface="Averta-Regular"/>
              </a:rPr>
              <a:t>2 crédits (Obligatoire)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fr-FR" sz="1600" b="1" kern="0" dirty="0">
                <a:solidFill>
                  <a:srgbClr val="73C764"/>
                </a:solidFill>
                <a:ea typeface="Arial" charset="0"/>
                <a:cs typeface="Averta-Regular"/>
              </a:rPr>
              <a:t>Séminaires transversaux de l’ED 138 </a:t>
            </a:r>
            <a:r>
              <a:rPr lang="fr-FR" sz="1600" b="1" i="1" kern="0" dirty="0">
                <a:solidFill>
                  <a:srgbClr val="73C764"/>
                </a:solidFill>
                <a:ea typeface="Arial" charset="0"/>
                <a:cs typeface="Averta-Regular"/>
              </a:rPr>
              <a:t>(24h) </a:t>
            </a:r>
            <a:r>
              <a:rPr lang="fr-FR" sz="1600" b="1" kern="0" dirty="0">
                <a:solidFill>
                  <a:srgbClr val="73C764"/>
                </a:solidFill>
                <a:ea typeface="Arial" charset="0"/>
                <a:cs typeface="Averta-Regular"/>
              </a:rPr>
              <a:t>– 4 crédits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fr-FR" sz="1600" b="1" kern="0" dirty="0">
                <a:solidFill>
                  <a:srgbClr val="73C764"/>
                </a:solidFill>
                <a:ea typeface="Arial" charset="0"/>
                <a:cs typeface="Averta-Regular"/>
              </a:rPr>
              <a:t>Séminaires disciplinaires (Unités de Recherches) </a:t>
            </a:r>
            <a:r>
              <a:rPr lang="fr-FR" sz="1600" b="1" i="1" kern="0" dirty="0">
                <a:solidFill>
                  <a:srgbClr val="73C764"/>
                </a:solidFill>
                <a:ea typeface="Arial" charset="0"/>
                <a:cs typeface="Averta-Regular"/>
              </a:rPr>
              <a:t> </a:t>
            </a:r>
            <a:r>
              <a:rPr lang="fr-FR" sz="1600" b="1" kern="0" dirty="0">
                <a:solidFill>
                  <a:srgbClr val="73C764"/>
                </a:solidFill>
                <a:ea typeface="Arial" charset="0"/>
                <a:cs typeface="Averta-Regular"/>
              </a:rPr>
              <a:t>– 6 crédits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54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8"/>
          <p:cNvSpPr/>
          <p:nvPr/>
        </p:nvSpPr>
        <p:spPr>
          <a:xfrm>
            <a:off x="642217" y="227132"/>
            <a:ext cx="6402527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SERVICE COMMUN DE DOCUMENTATION (SCD)</a:t>
            </a:r>
          </a:p>
        </p:txBody>
      </p:sp>
      <p:sp>
        <p:nvSpPr>
          <p:cNvPr id="2" name="Rectangle 1"/>
          <p:cNvSpPr/>
          <p:nvPr/>
        </p:nvSpPr>
        <p:spPr>
          <a:xfrm>
            <a:off x="642217" y="1325175"/>
            <a:ext cx="8372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 Service commun de la documentation de l’Université Paris Nanterre est composé : </a:t>
            </a:r>
          </a:p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d’une très grande Bibliothèque Universitaire,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de quatre bibliothèques intégrées,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de dix bibliothèques associées.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42217" y="3296992"/>
            <a:ext cx="8836634" cy="3337839"/>
            <a:chOff x="642217" y="3296992"/>
            <a:chExt cx="7912100" cy="3337839"/>
          </a:xfrm>
        </p:grpSpPr>
        <p:sp>
          <p:nvSpPr>
            <p:cNvPr id="10" name="ZoneTexte 9"/>
            <p:cNvSpPr txBox="1"/>
            <p:nvPr/>
          </p:nvSpPr>
          <p:spPr>
            <a:xfrm>
              <a:off x="642217" y="3772509"/>
              <a:ext cx="79121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consulter et emprunter des documents,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Prêt interbibliothèques,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déposer sa thèse,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se perfectionner dans l’utilisation des ressources offertes par la bibliothèque.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Utiliser les ressources documentaires du SCD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Utiliser les logiciels de bureautique et les outils web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Bénéficier d'une aide personnalisée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540000" indent="-285750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2540250" lvl="5"/>
              <a:r>
                <a:rPr lang="fr-FR" b="1" dirty="0"/>
                <a:t>Site internet : </a:t>
              </a:r>
              <a:r>
                <a:rPr lang="fr-FR" b="1" dirty="0">
                  <a:hlinkClick r:id="rId2"/>
                </a:rPr>
                <a:t>http://scd.parisnanterre.fr/</a:t>
              </a:r>
              <a:endParaRPr lang="fr-FR" b="1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42217" y="3296992"/>
              <a:ext cx="429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Le SCD permet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4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entagone 6"/>
          <p:cNvSpPr/>
          <p:nvPr/>
        </p:nvSpPr>
        <p:spPr>
          <a:xfrm>
            <a:off x="555132" y="209708"/>
            <a:ext cx="5282064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/>
              <a:t>FORMATIONS SCIENTIFIQUES </a:t>
            </a:r>
            <a:r>
              <a:rPr lang="fr-FR" altLang="fr-FR" sz="2000" b="1" dirty="0">
                <a:solidFill>
                  <a:schemeClr val="tx1"/>
                </a:solidFill>
              </a:rPr>
              <a:t>12 crédits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969" y="1664593"/>
            <a:ext cx="1138367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4 crédits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formations scientifiques organisées par l’</a:t>
            </a: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 LLS 	</a:t>
            </a:r>
            <a:r>
              <a:rPr lang="fr-F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Séminaires transversaux obligatoires</a:t>
            </a:r>
          </a:p>
          <a:p>
            <a:pPr algn="ctr"/>
            <a:r>
              <a:rPr lang="fr-FR" b="1" dirty="0">
                <a:solidFill>
                  <a:srgbClr val="C00000"/>
                </a:solidFill>
              </a:rPr>
              <a:t>8 séances (sur la durée de la thèse)</a:t>
            </a:r>
            <a:endParaRPr lang="fr-F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</a:p>
          <a:p>
            <a:pPr lvl="0"/>
            <a:r>
              <a:rPr lang="fr-FR" b="1" kern="0" dirty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Shape 168"/>
          <p:cNvSpPr>
            <a:spLocks noChangeArrowheads="1"/>
          </p:cNvSpPr>
          <p:nvPr/>
        </p:nvSpPr>
        <p:spPr bwMode="auto">
          <a:xfrm>
            <a:off x="604270" y="2025460"/>
            <a:ext cx="169279" cy="179055"/>
          </a:xfrm>
          <a:prstGeom prst="rect">
            <a:avLst/>
          </a:prstGeom>
          <a:solidFill>
            <a:srgbClr val="C0000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0000"/>
              </a:solidFill>
              <a:latin typeface="Helvetica Light"/>
              <a:cs typeface="Helvetica Light"/>
            </a:endParaRPr>
          </a:p>
        </p:txBody>
      </p:sp>
      <p:sp>
        <p:nvSpPr>
          <p:cNvPr id="11" name="Shape 168">
            <a:extLst>
              <a:ext uri="{FF2B5EF4-FFF2-40B4-BE49-F238E27FC236}">
                <a16:creationId xmlns:a16="http://schemas.microsoft.com/office/drawing/2014/main" id="{8591F132-8887-1348-A8A8-9706EF961B2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2011" y="1205566"/>
            <a:ext cx="180735" cy="170191"/>
          </a:xfrm>
          <a:prstGeom prst="rect">
            <a:avLst/>
          </a:prstGeom>
          <a:solidFill>
            <a:srgbClr val="C0000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0000"/>
              </a:solidFill>
              <a:latin typeface="Helvetica Light"/>
              <a:cs typeface="Helvetica Ligh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149675-BD27-CA48-8957-1D1BF80E001F}"/>
              </a:ext>
            </a:extLst>
          </p:cNvPr>
          <p:cNvSpPr txBox="1"/>
          <p:nvPr/>
        </p:nvSpPr>
        <p:spPr>
          <a:xfrm>
            <a:off x="1060315" y="1129696"/>
            <a:ext cx="957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C00000"/>
                </a:solidFill>
              </a:rPr>
              <a:t>      </a:t>
            </a:r>
            <a:r>
              <a:rPr lang="fr-FR" b="1" dirty="0">
                <a:solidFill>
                  <a:srgbClr val="C00000"/>
                </a:solidFill>
              </a:rPr>
              <a:t>2 crédits 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</a:rPr>
              <a:t>en Éthique de la recherche</a:t>
            </a:r>
          </a:p>
          <a:p>
            <a:endParaRPr lang="fr-FR" dirty="0"/>
          </a:p>
        </p:txBody>
      </p:sp>
      <p:sp>
        <p:nvSpPr>
          <p:cNvPr id="14" name="Shape 168">
            <a:extLst>
              <a:ext uri="{FF2B5EF4-FFF2-40B4-BE49-F238E27FC236}">
                <a16:creationId xmlns:a16="http://schemas.microsoft.com/office/drawing/2014/main" id="{5D56EED4-589C-5545-AEF1-D87075937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11" y="1618427"/>
            <a:ext cx="180734" cy="173488"/>
          </a:xfrm>
          <a:prstGeom prst="rect">
            <a:avLst/>
          </a:prstGeom>
          <a:solidFill>
            <a:srgbClr val="C0000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0000"/>
              </a:solidFill>
              <a:latin typeface="Helvetica Light"/>
              <a:cs typeface="Helvetica Ligh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00252A8-3529-DE4F-8D40-D846E4B96E5D}"/>
              </a:ext>
            </a:extLst>
          </p:cNvPr>
          <p:cNvSpPr txBox="1"/>
          <p:nvPr/>
        </p:nvSpPr>
        <p:spPr>
          <a:xfrm>
            <a:off x="9248503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E65B20-A407-624A-90DD-CF1ADA9EACD1}"/>
              </a:ext>
            </a:extLst>
          </p:cNvPr>
          <p:cNvSpPr txBox="1"/>
          <p:nvPr/>
        </p:nvSpPr>
        <p:spPr>
          <a:xfrm>
            <a:off x="457200" y="1525137"/>
            <a:ext cx="986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kern="0" dirty="0">
                <a:solidFill>
                  <a:srgbClr val="C0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              6 crédits </a:t>
            </a:r>
            <a:r>
              <a:rPr lang="fr-FR" sz="1600" b="1" kern="0" dirty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en séminaires disciplinaires : activités organisées par votre Unité de recherche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735A77E-F6C4-6B46-9C75-27292F804330}"/>
              </a:ext>
            </a:extLst>
          </p:cNvPr>
          <p:cNvSpPr txBox="1"/>
          <p:nvPr/>
        </p:nvSpPr>
        <p:spPr>
          <a:xfrm>
            <a:off x="1128151" y="2840181"/>
            <a:ext cx="110638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Programme janvier – juin 2024</a:t>
            </a:r>
          </a:p>
          <a:p>
            <a:endParaRPr lang="fr-FR" dirty="0"/>
          </a:p>
          <a:p>
            <a:r>
              <a:rPr lang="fr-FR" b="1" dirty="0"/>
              <a:t>12 février 2024 	</a:t>
            </a:r>
            <a:r>
              <a:rPr lang="fr-FR" i="1" dirty="0"/>
              <a:t>La motivation comme “fait littéraire”</a:t>
            </a:r>
            <a:r>
              <a:rPr lang="fr-FR" dirty="0"/>
              <a:t>, par Hans </a:t>
            </a:r>
            <a:r>
              <a:rPr lang="fr-FR" dirty="0" err="1"/>
              <a:t>Färnlöf</a:t>
            </a:r>
            <a:r>
              <a:rPr lang="fr-FR" dirty="0"/>
              <a:t> </a:t>
            </a:r>
          </a:p>
          <a:p>
            <a:r>
              <a:rPr lang="fr-FR" b="1" dirty="0"/>
              <a:t>7 mars 2024</a:t>
            </a:r>
            <a:r>
              <a:rPr lang="fr-FR" dirty="0"/>
              <a:t> 	</a:t>
            </a:r>
            <a:r>
              <a:rPr lang="fr-FR" i="1" dirty="0"/>
              <a:t>Sortir de sa langue : les littératures </a:t>
            </a:r>
            <a:r>
              <a:rPr lang="fr-FR" i="1" dirty="0" err="1"/>
              <a:t>exophones</a:t>
            </a:r>
            <a:r>
              <a:rPr lang="fr-FR" dirty="0"/>
              <a:t>, par Françoise Kral</a:t>
            </a:r>
          </a:p>
          <a:p>
            <a:r>
              <a:rPr lang="fr-FR" b="1" dirty="0"/>
              <a:t>13 mars 2024</a:t>
            </a:r>
            <a:r>
              <a:rPr lang="fr-FR" dirty="0"/>
              <a:t> 	</a:t>
            </a:r>
            <a:r>
              <a:rPr lang="fr-FR" i="1" dirty="0"/>
              <a:t>Perspectives et paradoxes de la « recherche création »</a:t>
            </a:r>
            <a:r>
              <a:rPr lang="fr-FR" dirty="0"/>
              <a:t>, par Sabine </a:t>
            </a:r>
            <a:r>
              <a:rPr lang="fr-FR" dirty="0" err="1"/>
              <a:t>Quiriconi</a:t>
            </a:r>
            <a:r>
              <a:rPr lang="fr-FR" dirty="0"/>
              <a:t> </a:t>
            </a:r>
          </a:p>
          <a:p>
            <a:r>
              <a:rPr lang="fr-FR" b="1" dirty="0"/>
              <a:t>11 avril 2024</a:t>
            </a:r>
            <a:r>
              <a:rPr lang="fr-FR" dirty="0"/>
              <a:t> 	</a:t>
            </a:r>
            <a:r>
              <a:rPr lang="fr-FR" i="1" dirty="0"/>
              <a:t>Représenter les corps des femmes. Une analyse </a:t>
            </a:r>
            <a:r>
              <a:rPr lang="fr-FR" i="1" dirty="0" err="1"/>
              <a:t>intersectionnelle</a:t>
            </a:r>
            <a:r>
              <a:rPr lang="fr-FR" dirty="0"/>
              <a:t>, par Ramona </a:t>
            </a:r>
            <a:r>
              <a:rPr lang="fr-FR" dirty="0" err="1"/>
              <a:t>Onnis</a:t>
            </a:r>
            <a:endParaRPr lang="fr-FR" dirty="0"/>
          </a:p>
          <a:p>
            <a:r>
              <a:rPr lang="fr-FR" b="1" dirty="0"/>
              <a:t>29 avril 2024 	</a:t>
            </a:r>
            <a:r>
              <a:rPr lang="fr-FR" i="1" dirty="0"/>
              <a:t>Séries télévisées et mouvements féministes : une approche conjoncturelle</a:t>
            </a:r>
            <a:r>
              <a:rPr lang="fr-FR" dirty="0"/>
              <a:t>, par Céline Morin </a:t>
            </a:r>
          </a:p>
          <a:p>
            <a:r>
              <a:rPr lang="fr-FR" b="1" dirty="0"/>
              <a:t>15 mai 2023</a:t>
            </a:r>
            <a:r>
              <a:rPr lang="fr-FR" dirty="0"/>
              <a:t> 	</a:t>
            </a:r>
            <a:r>
              <a:rPr lang="fr-FR" i="1" dirty="0"/>
              <a:t>Imaginer le lointain</a:t>
            </a:r>
            <a:r>
              <a:rPr lang="fr-FR" dirty="0"/>
              <a:t>, par </a:t>
            </a:r>
            <a:r>
              <a:rPr lang="fr-FR" dirty="0" err="1"/>
              <a:t>Gonçalo</a:t>
            </a:r>
            <a:r>
              <a:rPr lang="fr-FR" dirty="0"/>
              <a:t> </a:t>
            </a:r>
            <a:r>
              <a:rPr lang="fr-FR" dirty="0" err="1"/>
              <a:t>Cordeiro</a:t>
            </a:r>
            <a:r>
              <a:rPr lang="fr-FR" dirty="0"/>
              <a:t> </a:t>
            </a:r>
          </a:p>
          <a:p>
            <a:r>
              <a:rPr lang="fr-FR" b="1" dirty="0"/>
              <a:t>23 mai 2024</a:t>
            </a:r>
            <a:r>
              <a:rPr lang="fr-FR" dirty="0"/>
              <a:t> 	</a:t>
            </a:r>
            <a:r>
              <a:rPr lang="fr-FR" i="1" dirty="0"/>
              <a:t>Trajectoires diasporiques : entre </a:t>
            </a:r>
            <a:r>
              <a:rPr lang="fr-FR" i="1" dirty="0" err="1"/>
              <a:t>hantologie</a:t>
            </a:r>
            <a:r>
              <a:rPr lang="fr-FR" i="1" dirty="0"/>
              <a:t> et matérialisation de la trace</a:t>
            </a:r>
            <a:r>
              <a:rPr lang="fr-FR" dirty="0"/>
              <a:t>, par Françoise Kral</a:t>
            </a:r>
          </a:p>
          <a:p>
            <a:r>
              <a:rPr lang="fr-FR" b="1" dirty="0"/>
              <a:t>13 juin 2023</a:t>
            </a:r>
            <a:r>
              <a:rPr lang="fr-FR" dirty="0"/>
              <a:t> 	</a:t>
            </a:r>
            <a:r>
              <a:rPr lang="fr-FR" i="1" dirty="0"/>
              <a:t>Les manuels scolaires comme corpus de recherche</a:t>
            </a:r>
            <a:r>
              <a:rPr lang="fr-FR" dirty="0"/>
              <a:t>, par Franziska </a:t>
            </a:r>
            <a:r>
              <a:rPr lang="fr-FR" dirty="0" err="1"/>
              <a:t>Flucke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4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892" y="6011913"/>
            <a:ext cx="1371823" cy="29244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" name="Shape 182"/>
          <p:cNvSpPr/>
          <p:nvPr/>
        </p:nvSpPr>
        <p:spPr>
          <a:xfrm>
            <a:off x="2133754" y="2571750"/>
            <a:ext cx="6062579" cy="320299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9" tIns="35719" rIns="35719" bIns="35719" numCol="2" spcCol="431116"/>
          <a:lstStyle/>
          <a:p>
            <a:pPr algn="just" hangingPunct="0"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sz="1195" kern="0" dirty="0">
              <a:solidFill>
                <a:srgbClr val="53585F"/>
              </a:solidFill>
              <a:ea typeface="Arial" charset="0"/>
              <a:sym typeface="Averta-Regular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642217" y="227132"/>
            <a:ext cx="6222222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Comités de suivi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883" y="1253389"/>
            <a:ext cx="11423559" cy="626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En application du l’arrêté du 25 mai 2016, modifié par l’arrêté du 26 août 2022, art. 13, les </a:t>
            </a:r>
            <a:r>
              <a:rPr lang="fr-FR" sz="2000" dirty="0" err="1"/>
              <a:t>doctorant.e.s</a:t>
            </a:r>
            <a:r>
              <a:rPr lang="fr-FR" sz="2000" dirty="0"/>
              <a:t> doivent, chaque année, avant l’inscription en </a:t>
            </a:r>
            <a:r>
              <a:rPr lang="fr-FR" sz="2000" dirty="0">
                <a:solidFill>
                  <a:srgbClr val="FF0000"/>
                </a:solidFill>
              </a:rPr>
              <a:t>2</a:t>
            </a:r>
            <a:r>
              <a:rPr lang="fr-FR" sz="2000" baseline="30000" dirty="0">
                <a:solidFill>
                  <a:srgbClr val="FF0000"/>
                </a:solidFill>
              </a:rPr>
              <a:t>e</a:t>
            </a:r>
            <a:r>
              <a:rPr lang="fr-FR" sz="2000" dirty="0">
                <a:solidFill>
                  <a:srgbClr val="FF0000"/>
                </a:solidFill>
              </a:rPr>
              <a:t> année (inscrits 2023-2024)</a:t>
            </a:r>
            <a:r>
              <a:rPr lang="fr-FR" sz="2000" dirty="0"/>
              <a:t>, s’entretenir avec un </a:t>
            </a:r>
            <a:r>
              <a:rPr lang="fr-FR" sz="2000" b="1" dirty="0"/>
              <a:t>Comité de suivi </a:t>
            </a:r>
            <a:r>
              <a:rPr lang="fr-FR" sz="2000" dirty="0"/>
              <a:t>individuel. 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b="1" dirty="0"/>
              <a:t>Le CSI </a:t>
            </a:r>
            <a:r>
              <a:rPr lang="fr-FR" sz="2000" dirty="0"/>
              <a:t>assure un accompagnement du/de la </a:t>
            </a:r>
            <a:r>
              <a:rPr lang="fr-FR" sz="2000" dirty="0" err="1"/>
              <a:t>doctorant.e</a:t>
            </a:r>
            <a:r>
              <a:rPr lang="fr-FR" sz="2000" dirty="0"/>
              <a:t> pendant toute la durée du doctorat. Il a pour objectif de l’écouter et de s’assurer de </a:t>
            </a:r>
            <a:r>
              <a:rPr lang="fr-FR" sz="2000" b="1" dirty="0"/>
              <a:t>l’avancement de son travail</a:t>
            </a:r>
            <a:r>
              <a:rPr lang="fr-FR" sz="2000" dirty="0"/>
              <a:t>. 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Le CSI joue un rôle de </a:t>
            </a:r>
            <a:r>
              <a:rPr lang="fr-FR" sz="2000" b="1" dirty="0"/>
              <a:t>prévention des violences </a:t>
            </a:r>
            <a:r>
              <a:rPr lang="fr-FR" sz="2000" dirty="0"/>
              <a:t>et des discriminations.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Chaque comité de suivi est composé au moins d’un membre spécialiste et d’un membre extérieur à la discipline.  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Sa composition devrait rester constante.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b="1" dirty="0"/>
              <a:t>La / le </a:t>
            </a:r>
            <a:r>
              <a:rPr lang="fr-FR" sz="2000" b="1" dirty="0" err="1"/>
              <a:t>doctorant.e</a:t>
            </a:r>
            <a:r>
              <a:rPr lang="fr-FR" sz="2000" b="1" dirty="0"/>
              <a:t> est </a:t>
            </a:r>
            <a:r>
              <a:rPr lang="fr-FR" sz="2000" b="1" dirty="0" err="1"/>
              <a:t>consulté.e</a:t>
            </a:r>
            <a:r>
              <a:rPr lang="fr-FR" sz="2000" b="1" dirty="0"/>
              <a:t> avant sa composition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Entretien en trois étapes : présentation de l’avancement des travaux et discussions, entretien avec le doctorant sans la direction de thèse, entretien avec la direction de thèse sans le doctorant.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Le CSI formule des recommandations transmises à l’école doctorale après chaque entretien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2000" dirty="0"/>
          </a:p>
          <a:p>
            <a:pPr algn="just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fr-FR" sz="2000" dirty="0"/>
          </a:p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>
            <a:off x="642217" y="227132"/>
            <a:ext cx="7397913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642217" y="947057"/>
            <a:ext cx="11016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Une </a:t>
            </a:r>
            <a:r>
              <a:rPr lang="fr-FR" b="1" dirty="0"/>
              <a:t>cellule d'écoute et d’accompagnement des victimes de violences sexistes et sexuelles </a:t>
            </a:r>
            <a:r>
              <a:rPr lang="fr-FR" dirty="0"/>
              <a:t>a été mise en place au sein de l'Université. Cette cellule découle de l'engagement de l'Université Paris Nanterre à promouvoir l'égalité de genre et la lutte contre les violences sexistes et sexuelles au sein de l'Université.</a:t>
            </a:r>
          </a:p>
          <a:p>
            <a:endParaRPr lang="fr-FR" dirty="0"/>
          </a:p>
          <a:p>
            <a:pPr algn="ctr"/>
            <a:r>
              <a:rPr lang="fr-FR" b="1" dirty="0"/>
              <a:t>Vous êtes victime ou témoin de violences sexistes et/ou sexuelles ? Contactez la cellule : </a:t>
            </a:r>
            <a:r>
              <a:rPr lang="fr-FR" b="1" dirty="0">
                <a:hlinkClick r:id="rId2"/>
              </a:rPr>
              <a:t>violences.sexistes.sexuelles@liste.parisnanterre.fr</a:t>
            </a:r>
            <a:endParaRPr lang="fr-FR" b="1" dirty="0">
              <a:effectLst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489817" y="227132"/>
            <a:ext cx="9274669" cy="589297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La lutte contre les violences sexistes et sexuelles à l'Université Paris Nanterre</a:t>
            </a:r>
          </a:p>
        </p:txBody>
      </p:sp>
      <p:pic>
        <p:nvPicPr>
          <p:cNvPr id="5" name="Image 4" descr="Outil Capture d’écra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87" b="90000" l="7692" r="89948">
                        <a14:backgroundMark x1="5944" y1="14574" x2="79108" y2="13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42" y="604504"/>
            <a:ext cx="834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69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ntagone 24"/>
          <p:cNvSpPr/>
          <p:nvPr/>
        </p:nvSpPr>
        <p:spPr>
          <a:xfrm>
            <a:off x="571925" y="208110"/>
            <a:ext cx="3311534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PARCOURS DOCTORAL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04070" y="837743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1221830" y="837743"/>
            <a:ext cx="3984418" cy="5259177"/>
            <a:chOff x="1280928" y="802854"/>
            <a:chExt cx="3643952" cy="3951406"/>
          </a:xfrm>
        </p:grpSpPr>
        <p:sp>
          <p:nvSpPr>
            <p:cNvPr id="3" name="Rectangle 2"/>
            <p:cNvSpPr/>
            <p:nvPr/>
          </p:nvSpPr>
          <p:spPr>
            <a:xfrm>
              <a:off x="1949233" y="1126300"/>
              <a:ext cx="2268000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1</a:t>
              </a:r>
              <a:r>
                <a:rPr lang="fr-FR" sz="2000" b="1" baseline="30000" dirty="0"/>
                <a:t>ère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12" name="Triangle isocèle 11"/>
            <p:cNvSpPr/>
            <p:nvPr/>
          </p:nvSpPr>
          <p:spPr>
            <a:xfrm rot="5400000">
              <a:off x="2933225" y="2710790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isocèle 14"/>
            <p:cNvSpPr/>
            <p:nvPr/>
          </p:nvSpPr>
          <p:spPr>
            <a:xfrm rot="5400000">
              <a:off x="2933225" y="3397687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86050" y="4400937"/>
              <a:ext cx="2388900" cy="3533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4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ANNÉE</a:t>
              </a:r>
              <a:endParaRPr lang="en-US" sz="2000" b="1" dirty="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1719051" y="270533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412261" y="2626220"/>
              <a:ext cx="3381286" cy="814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Avec demande de dérogation</a:t>
              </a:r>
            </a:p>
            <a:p>
              <a:pPr algn="ctr"/>
              <a:r>
                <a:rPr lang="fr-FR" dirty="0"/>
                <a:t>Après avis du comité de suivi</a:t>
              </a:r>
            </a:p>
            <a:p>
              <a:pPr algn="ctr"/>
              <a:r>
                <a:rPr lang="fr-FR" dirty="0"/>
                <a:t>Après validation des ECTS</a:t>
              </a:r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2843274" y="3651992"/>
              <a:ext cx="360000" cy="349964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280928" y="802854"/>
              <a:ext cx="3643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Thèse préparée à temps plein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243517" y="837743"/>
            <a:ext cx="4133044" cy="5204243"/>
            <a:chOff x="7369379" y="826281"/>
            <a:chExt cx="3643952" cy="4359761"/>
          </a:xfrm>
        </p:grpSpPr>
        <p:sp>
          <p:nvSpPr>
            <p:cNvPr id="78" name="Rectangle 77"/>
            <p:cNvSpPr/>
            <p:nvPr/>
          </p:nvSpPr>
          <p:spPr>
            <a:xfrm>
              <a:off x="7912830" y="1231150"/>
              <a:ext cx="2545169" cy="341706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1</a:t>
              </a:r>
              <a:r>
                <a:rPr lang="fr-FR" sz="2000" b="1" baseline="30000" dirty="0"/>
                <a:t>ère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79" name="Triangle isocèle 78"/>
            <p:cNvSpPr/>
            <p:nvPr/>
          </p:nvSpPr>
          <p:spPr>
            <a:xfrm rot="5400000">
              <a:off x="8965529" y="2710790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iangle isocèle 79"/>
            <p:cNvSpPr/>
            <p:nvPr/>
          </p:nvSpPr>
          <p:spPr>
            <a:xfrm rot="5400000">
              <a:off x="8965529" y="3362262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974524" y="4826042"/>
              <a:ext cx="2268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7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ANNÉE</a:t>
              </a:r>
              <a:endParaRPr lang="en-US" sz="2000" b="1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979152" y="2607718"/>
              <a:ext cx="2478847" cy="431776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2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/ 3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/4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/5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/6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686418" y="3289836"/>
              <a:ext cx="3075631" cy="54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Avec demande de dérogation</a:t>
              </a:r>
            </a:p>
            <a:p>
              <a:pPr algn="ctr"/>
              <a:r>
                <a:rPr lang="fr-FR" dirty="0"/>
                <a:t>Après avis du comité de suivi</a:t>
              </a:r>
            </a:p>
          </p:txBody>
        </p:sp>
        <p:sp>
          <p:nvSpPr>
            <p:cNvPr id="87" name="Flèche vers le bas 86"/>
            <p:cNvSpPr/>
            <p:nvPr/>
          </p:nvSpPr>
          <p:spPr>
            <a:xfrm>
              <a:off x="9049940" y="3941961"/>
              <a:ext cx="360000" cy="38670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369379" y="826281"/>
              <a:ext cx="3643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Thèse préparée à temps partiel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280739" y="5590574"/>
            <a:ext cx="3630523" cy="1018928"/>
            <a:chOff x="4280739" y="5821479"/>
            <a:chExt cx="3630523" cy="809334"/>
          </a:xfrm>
        </p:grpSpPr>
        <p:sp>
          <p:nvSpPr>
            <p:cNvPr id="89" name="ZoneTexte 88"/>
            <p:cNvSpPr txBox="1"/>
            <p:nvPr/>
          </p:nvSpPr>
          <p:spPr>
            <a:xfrm>
              <a:off x="4280739" y="6313006"/>
              <a:ext cx="3630523" cy="317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D8232A"/>
                  </a:solidFill>
                </a:rPr>
                <a:t>PAS D’INSCRIPTION AU-DELÀ</a:t>
              </a:r>
              <a:endParaRPr lang="en-US" sz="2000" b="1" dirty="0">
                <a:solidFill>
                  <a:srgbClr val="D8232A"/>
                </a:solidFill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945" y="5821479"/>
              <a:ext cx="405832" cy="358557"/>
            </a:xfrm>
            <a:prstGeom prst="rect">
              <a:avLst/>
            </a:prstGeom>
          </p:spPr>
        </p:pic>
      </p:grpSp>
      <p:sp>
        <p:nvSpPr>
          <p:cNvPr id="37" name="Flèche vers le bas 36">
            <a:extLst>
              <a:ext uri="{FF2B5EF4-FFF2-40B4-BE49-F238E27FC236}">
                <a16:creationId xmlns:a16="http://schemas.microsoft.com/office/drawing/2014/main" id="{CBD24901-E1C0-5644-9357-5170DFD4050E}"/>
              </a:ext>
            </a:extLst>
          </p:cNvPr>
          <p:cNvSpPr/>
          <p:nvPr/>
        </p:nvSpPr>
        <p:spPr>
          <a:xfrm>
            <a:off x="8989248" y="2512424"/>
            <a:ext cx="320791" cy="321917"/>
          </a:xfrm>
          <a:prstGeom prst="downArrow">
            <a:avLst>
              <a:gd name="adj1" fmla="val 82152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A7E2DC-DC39-FB4D-B4F0-DA86D3530D69}"/>
              </a:ext>
            </a:extLst>
          </p:cNvPr>
          <p:cNvSpPr txBox="1"/>
          <p:nvPr/>
        </p:nvSpPr>
        <p:spPr>
          <a:xfrm rot="10800000" flipV="1">
            <a:off x="7755415" y="1928028"/>
            <a:ext cx="297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avis du comité de suivi</a:t>
            </a:r>
          </a:p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3D8C5C-9335-6545-966B-18F47F610084}"/>
              </a:ext>
            </a:extLst>
          </p:cNvPr>
          <p:cNvSpPr/>
          <p:nvPr/>
        </p:nvSpPr>
        <p:spPr>
          <a:xfrm>
            <a:off x="1853874" y="2768151"/>
            <a:ext cx="2452647" cy="373712"/>
          </a:xfrm>
          <a:prstGeom prst="rect">
            <a:avLst/>
          </a:prstGeom>
          <a:solidFill>
            <a:srgbClr val="73C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2</a:t>
            </a:r>
            <a:r>
              <a:rPr lang="fr-FR" sz="2000" b="1" baseline="30000" dirty="0"/>
              <a:t>e</a:t>
            </a:r>
            <a:r>
              <a:rPr lang="fr-FR" sz="2000" b="1" dirty="0"/>
              <a:t> / 3</a:t>
            </a:r>
            <a:r>
              <a:rPr lang="fr-FR" sz="2000" b="1" baseline="30000" dirty="0"/>
              <a:t>e</a:t>
            </a:r>
            <a:r>
              <a:rPr lang="fr-FR" sz="2000" b="1" dirty="0"/>
              <a:t>/ANNEE</a:t>
            </a:r>
            <a:endParaRPr lang="en-US" sz="2000" b="1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CE7EC71-C519-264F-B4C8-895F74A1CAF7}"/>
              </a:ext>
            </a:extLst>
          </p:cNvPr>
          <p:cNvSpPr txBox="1"/>
          <p:nvPr/>
        </p:nvSpPr>
        <p:spPr>
          <a:xfrm>
            <a:off x="1792958" y="1778140"/>
            <a:ext cx="3413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avis du comité de suivi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8" name="Flèche vers le bas 37">
            <a:extLst>
              <a:ext uri="{FF2B5EF4-FFF2-40B4-BE49-F238E27FC236}">
                <a16:creationId xmlns:a16="http://schemas.microsoft.com/office/drawing/2014/main" id="{5DDEC709-BC17-0E40-80BB-97DE42961896}"/>
              </a:ext>
            </a:extLst>
          </p:cNvPr>
          <p:cNvSpPr/>
          <p:nvPr/>
        </p:nvSpPr>
        <p:spPr>
          <a:xfrm>
            <a:off x="2934640" y="2321814"/>
            <a:ext cx="223659" cy="343840"/>
          </a:xfrm>
          <a:prstGeom prst="downArrow">
            <a:avLst>
              <a:gd name="adj1" fmla="val 82152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D14CEC9-25AF-6F4F-BFE0-CAFCAE0E638C}"/>
              </a:ext>
            </a:extLst>
          </p:cNvPr>
          <p:cNvSpPr txBox="1"/>
          <p:nvPr/>
        </p:nvSpPr>
        <p:spPr>
          <a:xfrm>
            <a:off x="9440883" y="1484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55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2"/>
          <p:cNvSpPr/>
          <p:nvPr/>
        </p:nvSpPr>
        <p:spPr>
          <a:xfrm>
            <a:off x="2133754" y="2571750"/>
            <a:ext cx="6062579" cy="320299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9" tIns="35719" rIns="35719" bIns="35719" numCol="2" spcCol="431116"/>
          <a:lstStyle/>
          <a:p>
            <a:pPr algn="just" hangingPunct="0"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sz="1195" kern="0" dirty="0">
              <a:solidFill>
                <a:srgbClr val="53585F"/>
              </a:solidFill>
              <a:ea typeface="Arial" charset="0"/>
              <a:sym typeface="Averta-Regular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642217" y="227132"/>
            <a:ext cx="6222222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AIDES ACCORDEES PAR L’ECOLE DOCTORALE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216" y="696686"/>
            <a:ext cx="10217373" cy="57041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Soutien financier aux missions et aux publications des doctorants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Déplacement pour recherche (terrain, bibliographique et documentaire)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Déplacement pour participation à une manifestation scientifique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de colloque par et pour les doctorants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 d’attribution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Trois commissions de financement par an.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Envoi des dossiers : 15 janvier – 15 mai – 15 septembre.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complément du financement accordé par l’unité de recherche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demande faite </a:t>
            </a:r>
            <a:r>
              <a:rPr lang="fr-F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posteriori.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 le financement est géré par l’UR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ctr"/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 à contacter : Elodie Ozenne (</a:t>
            </a: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e.ozenne@parisnanterre.fr</a:t>
            </a: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lvl="3" algn="ctr"/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https://ed-lls.parisnanterre.fr/aides-attribuees-par-l-ed-611624.kjsp?RH=1433492055230&amp;RF=1433492154638</a:t>
            </a:r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4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180"/>
          <p:cNvSpPr/>
          <p:nvPr/>
        </p:nvSpPr>
        <p:spPr>
          <a:xfrm>
            <a:off x="4601999" y="1327553"/>
            <a:ext cx="3267677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8100" rIns="38100" bIns="38100">
            <a:spAutoFit/>
          </a:bodyPr>
          <a:lstStyle/>
          <a:p>
            <a:pPr algn="ctr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altLang="fr-FR" sz="2000" b="1" i="1" dirty="0">
                <a:solidFill>
                  <a:srgbClr val="D8232A"/>
                </a:solidFill>
                <a:latin typeface="+mj-lt"/>
              </a:rPr>
              <a:t>D</a:t>
            </a:r>
            <a:r>
              <a:rPr lang="fr-FR" altLang="fr-FR" sz="2000" b="1" i="1" dirty="0">
                <a:solidFill>
                  <a:srgbClr val="333333"/>
                </a:solidFill>
                <a:latin typeface="+mj-lt"/>
              </a:rPr>
              <a:t>irection de l’Ecole Doctorale</a:t>
            </a:r>
            <a:endParaRPr lang="fr-FR" altLang="fr-FR" sz="2000" i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2218" y="2994706"/>
            <a:ext cx="10907565" cy="1785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D8232A"/>
              </a:buClr>
            </a:pPr>
            <a:r>
              <a:rPr lang="fr-FR" dirty="0"/>
              <a:t>Julie </a:t>
            </a:r>
            <a:r>
              <a:rPr lang="fr-FR" dirty="0" err="1"/>
              <a:t>Abenia</a:t>
            </a:r>
            <a:r>
              <a:rPr lang="fr-FR" dirty="0"/>
              <a:t> Diarra – </a:t>
            </a:r>
            <a:r>
              <a:rPr lang="fr-FR" i="1" dirty="0"/>
              <a:t>Gestionnaire de l’ED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Elodie </a:t>
            </a:r>
            <a:r>
              <a:rPr lang="fr-FR" dirty="0" err="1"/>
              <a:t>Ozenne</a:t>
            </a:r>
            <a:r>
              <a:rPr lang="fr-FR" dirty="0"/>
              <a:t> – </a:t>
            </a:r>
            <a:r>
              <a:rPr lang="fr-FR" i="1" dirty="0"/>
              <a:t>Responsable du service des études doctorales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Marina Fournier – </a:t>
            </a:r>
            <a:r>
              <a:rPr lang="fr-FR" i="1" dirty="0"/>
              <a:t>Chargée des formations doctorales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Jasmine Debois – </a:t>
            </a:r>
            <a:r>
              <a:rPr lang="fr-FR" i="1" dirty="0"/>
              <a:t>Gestionnaire financière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Marc </a:t>
            </a:r>
            <a:r>
              <a:rPr lang="fr-FR" dirty="0" err="1"/>
              <a:t>Dofundo</a:t>
            </a:r>
            <a:r>
              <a:rPr lang="fr-FR" dirty="0"/>
              <a:t> – </a:t>
            </a:r>
            <a:r>
              <a:rPr lang="fr-FR" i="1" dirty="0"/>
              <a:t>Responsable du bureau des soutenances</a:t>
            </a:r>
          </a:p>
          <a:p>
            <a:pPr algn="ctr"/>
            <a:endParaRPr lang="fr-FR" sz="2000" dirty="0"/>
          </a:p>
        </p:txBody>
      </p:sp>
      <p:sp>
        <p:nvSpPr>
          <p:cNvPr id="7" name="Pentagone 6"/>
          <p:cNvSpPr/>
          <p:nvPr/>
        </p:nvSpPr>
        <p:spPr>
          <a:xfrm>
            <a:off x="642218" y="214301"/>
            <a:ext cx="4221612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ORGANIGRAMME DE L’ED LLS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82901" y="2433273"/>
            <a:ext cx="4189889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D8232A"/>
                </a:solidFill>
                <a:latin typeface="+mj-lt"/>
                <a:ea typeface="Averta"/>
                <a:cs typeface="Averta"/>
              </a:rPr>
              <a:t>S</a:t>
            </a:r>
            <a:r>
              <a:rPr lang="fr-FR" sz="20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ervice des </a:t>
            </a:r>
            <a:r>
              <a:rPr lang="fr-FR" sz="2000" b="1" i="1" dirty="0">
                <a:solidFill>
                  <a:srgbClr val="C00000"/>
                </a:solidFill>
                <a:latin typeface="+mj-lt"/>
                <a:ea typeface="Averta"/>
                <a:cs typeface="Averta"/>
              </a:rPr>
              <a:t>E</a:t>
            </a:r>
            <a:r>
              <a:rPr lang="fr-FR" sz="20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tudes </a:t>
            </a:r>
            <a:r>
              <a:rPr lang="fr-FR" sz="2000" b="1" i="1" dirty="0">
                <a:solidFill>
                  <a:srgbClr val="C00000"/>
                </a:solidFill>
                <a:latin typeface="+mj-lt"/>
                <a:ea typeface="Averta"/>
                <a:cs typeface="Averta"/>
              </a:rPr>
              <a:t>D</a:t>
            </a:r>
            <a:r>
              <a:rPr lang="fr-FR" sz="20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octorales (DRED)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68740" y="1904375"/>
            <a:ext cx="165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Silvia Contarini</a:t>
            </a:r>
          </a:p>
        </p:txBody>
      </p:sp>
    </p:spTree>
    <p:extLst>
      <p:ext uri="{BB962C8B-B14F-4D97-AF65-F5344CB8AC3E}">
        <p14:creationId xmlns:p14="http://schemas.microsoft.com/office/powerpoint/2010/main" val="184015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15135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2218" y="1801394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Littératures française, francophone et comparée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642217" y="609658"/>
            <a:ext cx="4873365" cy="723209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prstClr val="white"/>
                </a:solidFill>
              </a:rPr>
              <a:t>CHAMPS SCIENTIFIQUES de l’ED LLS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2218" y="2627239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Langues, littératures et civilisations anglophones, romanes (espagnol, italien, portugais), germaniques, slaves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218" y="3453084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Esthétique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218" y="4278929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Arts du spectacle (cinéma, théâtre)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218" y="5104772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Sciences de l’information et de la communication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6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e 2"/>
          <p:cNvSpPr/>
          <p:nvPr/>
        </p:nvSpPr>
        <p:spPr>
          <a:xfrm>
            <a:off x="642217" y="512390"/>
            <a:ext cx="8496000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8 UNITES DE RECHERCHE EN SCIENCES HUMAINES ET SOCIALES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167" y="1524258"/>
            <a:ext cx="1111163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Études romanes </a:t>
            </a:r>
            <a:r>
              <a:rPr lang="fr-FR" dirty="0">
                <a:cs typeface="Arial" panose="020B0604020202020204" pitchFamily="34" charset="0"/>
              </a:rPr>
              <a:t>(CRIIA, CRILUS, CRIX)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Centre de recherches anglophones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(CREA)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Centre des sciences de la littérature française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(CSLF)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 Centre de recherche en littérature et poétique comparées </a:t>
            </a:r>
            <a:r>
              <a:rPr lang="fr-FR" dirty="0">
                <a:cs typeface="Arial" panose="020B0604020202020204" pitchFamily="34" charset="0"/>
              </a:rPr>
              <a:t>(LIPO)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Centre d’études et de recherches sur l’espace germanophone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(CEREG)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Histoire des arts et des représentations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(HAR)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Centre de recherches pluridisciplinaires multilingues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(CRPM)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altLang="fr-FR" dirty="0">
                <a:solidFill>
                  <a:srgbClr val="C00000"/>
                </a:solidFill>
                <a:cs typeface="Arial" panose="020B0604020202020204" pitchFamily="34" charset="0"/>
              </a:rPr>
              <a:t>Dispositifs d'Information et de Communication à l'Ère Numérique - Paris,  Ile-de-France </a:t>
            </a:r>
            <a:r>
              <a:rPr lang="fr-FR" altLang="fr-FR" dirty="0">
                <a:solidFill>
                  <a:srgbClr val="333333"/>
                </a:solidFill>
                <a:cs typeface="Arial" panose="020B0604020202020204" pitchFamily="34" charset="0"/>
              </a:rPr>
              <a:t>(DICEN IDF)</a:t>
            </a:r>
          </a:p>
          <a:p>
            <a:pPr marL="1257300" lvl="2" indent="-342900" fontAlgn="ctr">
              <a:buFont typeface="Wingdings" pitchFamily="2" charset="2"/>
              <a:buChar char="§"/>
            </a:pPr>
            <a:endParaRPr lang="fr-FR" sz="2000" dirty="0">
              <a:latin typeface="Century Gothic" panose="020B0502020202020204" pitchFamily="34" charset="0"/>
              <a:ea typeface="MS Mincho" panose="02020609040205080304" pitchFamily="49" charset="-128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02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e 2"/>
          <p:cNvSpPr/>
          <p:nvPr/>
        </p:nvSpPr>
        <p:spPr>
          <a:xfrm>
            <a:off x="642217" y="512390"/>
            <a:ext cx="8496000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13 DIPLÔMES de DOCTORAT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167" y="1524258"/>
            <a:ext cx="1111163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Langue et littératures françaises et de l’espace francophone</a:t>
            </a:r>
            <a:endParaRPr lang="fr-FR" dirty="0">
              <a:cs typeface="Arial" panose="020B0604020202020204" pitchFamily="34" charset="0"/>
            </a:endParaRP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Littératures comparées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Études anglophones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Études germaniques et scandinaves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Études slaves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Études romanes : espagnol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Études romanes : italien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Études romanes : portugais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Sciences de l'information et de la communication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Arts du spectacle : théâtre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Esthétique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Arts du spectacle : cinéma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96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 rot="21037376">
            <a:off x="5122207" y="692935"/>
            <a:ext cx="3947886" cy="3200202"/>
          </a:xfrm>
          <a:prstGeom prst="rect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8622" y="693840"/>
            <a:ext cx="3947886" cy="320020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DCD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642218" y="365126"/>
            <a:ext cx="4483574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CONSEIL DE L’ÉCOLE DOCTORALE</a:t>
            </a:r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125792" y="1044267"/>
            <a:ext cx="3687309" cy="2728085"/>
            <a:chOff x="4252343" y="2145491"/>
            <a:chExt cx="3687309" cy="2641633"/>
          </a:xfrm>
        </p:grpSpPr>
        <p:sp>
          <p:nvSpPr>
            <p:cNvPr id="8" name="ZoneTexte 7"/>
            <p:cNvSpPr txBox="1"/>
            <p:nvPr/>
          </p:nvSpPr>
          <p:spPr>
            <a:xfrm>
              <a:off x="4252347" y="2145491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DIRECTEUR </a:t>
              </a:r>
              <a:r>
                <a:rPr lang="fr-FR" sz="2000" dirty="0">
                  <a:solidFill>
                    <a:srgbClr val="333333"/>
                  </a:solidFill>
                </a:rPr>
                <a:t>(1)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252346" y="2705872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UNITÉS DE RECHERCHE </a:t>
              </a:r>
              <a:r>
                <a:rPr lang="fr-FR" sz="2000" dirty="0">
                  <a:solidFill>
                    <a:srgbClr val="333333"/>
                  </a:solidFill>
                </a:rPr>
                <a:t>(14)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252345" y="3266253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DRED </a:t>
              </a:r>
              <a:r>
                <a:rPr lang="fr-FR" sz="2000" dirty="0">
                  <a:solidFill>
                    <a:srgbClr val="333333"/>
                  </a:solidFill>
                </a:rPr>
                <a:t>(2)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252344" y="3826634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ÉLUS DOCTORANTS </a:t>
              </a:r>
              <a:r>
                <a:rPr lang="fr-FR" sz="2000" dirty="0">
                  <a:solidFill>
                    <a:srgbClr val="333333"/>
                  </a:solidFill>
                </a:rPr>
                <a:t>(5)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252343" y="4387014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MEMBRES EXTÉRIEURS </a:t>
              </a:r>
              <a:r>
                <a:rPr lang="fr-FR" sz="2000" dirty="0">
                  <a:solidFill>
                    <a:srgbClr val="333333"/>
                  </a:solidFill>
                </a:rPr>
                <a:t>(5)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</p:grpSp>
      <p:cxnSp>
        <p:nvCxnSpPr>
          <p:cNvPr id="13" name="Connecteur droit 12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entagone 5">
            <a:extLst>
              <a:ext uri="{FF2B5EF4-FFF2-40B4-BE49-F238E27FC236}">
                <a16:creationId xmlns:a16="http://schemas.microsoft.com/office/drawing/2014/main" id="{E174AD79-E793-4A41-B8F8-BF6B070BE499}"/>
              </a:ext>
            </a:extLst>
          </p:cNvPr>
          <p:cNvSpPr/>
          <p:nvPr/>
        </p:nvSpPr>
        <p:spPr>
          <a:xfrm>
            <a:off x="314720" y="4810072"/>
            <a:ext cx="2895408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00" dirty="0">
                <a:solidFill>
                  <a:prstClr val="white"/>
                </a:solidFill>
              </a:rPr>
              <a:t>COLLEGE DOCTORAL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98011DD-EC0B-CF42-B1C0-2B76D4D8916D}"/>
              </a:ext>
            </a:extLst>
          </p:cNvPr>
          <p:cNvSpPr txBox="1"/>
          <p:nvPr/>
        </p:nvSpPr>
        <p:spPr>
          <a:xfrm>
            <a:off x="3368582" y="4753188"/>
            <a:ext cx="8431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Composé des directrices / directeurs des écoles doctorales,</a:t>
            </a:r>
            <a:r>
              <a:rPr lang="fr-FR" sz="1600" b="1" dirty="0"/>
              <a:t> a pour mission de contribuer à l’élaboration de la politique de l’université en matière de formation doctorale</a:t>
            </a:r>
            <a:r>
              <a:rPr lang="fr-FR" sz="1600" dirty="0"/>
              <a:t>, de faciliter la coordination entre les ED, en vue de l’harmonisation des pratiques et de la mutualisation des moyens et des offres de formation.</a:t>
            </a:r>
          </a:p>
        </p:txBody>
      </p:sp>
    </p:spTree>
    <p:extLst>
      <p:ext uri="{BB962C8B-B14F-4D97-AF65-F5344CB8AC3E}">
        <p14:creationId xmlns:p14="http://schemas.microsoft.com/office/powerpoint/2010/main" val="190949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15135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642218" y="1901886"/>
            <a:ext cx="3992777" cy="468000"/>
            <a:chOff x="642218" y="1387536"/>
            <a:chExt cx="3992777" cy="468000"/>
          </a:xfrm>
        </p:grpSpPr>
        <p:grpSp>
          <p:nvGrpSpPr>
            <p:cNvPr id="5" name="Groupe 4"/>
            <p:cNvGrpSpPr/>
            <p:nvPr/>
          </p:nvGrpSpPr>
          <p:grpSpPr>
            <a:xfrm>
              <a:off x="642218" y="1387536"/>
              <a:ext cx="468000" cy="468000"/>
              <a:chOff x="642218" y="1387536"/>
              <a:chExt cx="468000" cy="468000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642218" y="1387536"/>
                <a:ext cx="468000" cy="468000"/>
                <a:chOff x="7658100" y="2098118"/>
                <a:chExt cx="468000" cy="46800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 rot="20288662">
                  <a:off x="7658100" y="2098118"/>
                  <a:ext cx="468000" cy="468000"/>
                </a:xfrm>
                <a:prstGeom prst="rect">
                  <a:avLst/>
                </a:prstGeom>
                <a:solidFill>
                  <a:srgbClr val="DCDE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658100" y="2098118"/>
                  <a:ext cx="468000" cy="468000"/>
                </a:xfrm>
                <a:prstGeom prst="rect">
                  <a:avLst/>
                </a:prstGeom>
                <a:solidFill>
                  <a:srgbClr val="D823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644" y="1458962"/>
                <a:ext cx="325148" cy="325148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1467718" y="1421481"/>
              <a:ext cx="3167277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doctorants - </a:t>
              </a:r>
              <a:r>
                <a:rPr lang="fr-FR" altLang="fr-FR" sz="2000" b="1" dirty="0">
                  <a:solidFill>
                    <a:srgbClr val="D8232A"/>
                  </a:solidFill>
                </a:rPr>
                <a:t>222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642218" y="3072467"/>
            <a:ext cx="5976654" cy="468000"/>
            <a:chOff x="642218" y="2153019"/>
            <a:chExt cx="5976654" cy="468000"/>
          </a:xfrm>
        </p:grpSpPr>
        <p:grpSp>
          <p:nvGrpSpPr>
            <p:cNvPr id="17" name="Groupe 16"/>
            <p:cNvGrpSpPr/>
            <p:nvPr/>
          </p:nvGrpSpPr>
          <p:grpSpPr>
            <a:xfrm>
              <a:off x="642218" y="2153019"/>
              <a:ext cx="468000" cy="468000"/>
              <a:chOff x="7658100" y="2098118"/>
              <a:chExt cx="468000" cy="468000"/>
            </a:xfrm>
          </p:grpSpPr>
          <p:sp>
            <p:nvSpPr>
              <p:cNvPr id="19" name="Rectangle 18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467718" y="2186964"/>
              <a:ext cx="51511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soutenances de thèse en 2022 - </a:t>
              </a:r>
              <a:r>
                <a:rPr lang="fr-FR" altLang="fr-FR" sz="2000" b="1" dirty="0">
                  <a:solidFill>
                    <a:srgbClr val="D8232A"/>
                  </a:solidFill>
                </a:rPr>
                <a:t>27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2224445"/>
              <a:ext cx="325148" cy="325148"/>
            </a:xfrm>
            <a:prstGeom prst="rect">
              <a:avLst/>
            </a:prstGeom>
          </p:spPr>
        </p:pic>
      </p:grpSp>
      <p:grpSp>
        <p:nvGrpSpPr>
          <p:cNvPr id="31" name="Groupe 30"/>
          <p:cNvGrpSpPr/>
          <p:nvPr/>
        </p:nvGrpSpPr>
        <p:grpSpPr>
          <a:xfrm>
            <a:off x="642218" y="4243047"/>
            <a:ext cx="4861285" cy="468000"/>
            <a:chOff x="642218" y="3042897"/>
            <a:chExt cx="4861285" cy="468000"/>
          </a:xfrm>
        </p:grpSpPr>
        <p:grpSp>
          <p:nvGrpSpPr>
            <p:cNvPr id="25" name="Groupe 24"/>
            <p:cNvGrpSpPr/>
            <p:nvPr/>
          </p:nvGrpSpPr>
          <p:grpSpPr>
            <a:xfrm>
              <a:off x="642218" y="3042897"/>
              <a:ext cx="468000" cy="468000"/>
              <a:chOff x="7658100" y="2098118"/>
              <a:chExt cx="468000" cy="468000"/>
            </a:xfrm>
          </p:grpSpPr>
          <p:sp>
            <p:nvSpPr>
              <p:cNvPr id="26" name="Rectangle 25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467718" y="3076842"/>
              <a:ext cx="40357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cotutelles de thèse - </a:t>
              </a:r>
              <a:r>
                <a:rPr lang="fr-FR" altLang="fr-FR" sz="2000" b="1" dirty="0">
                  <a:solidFill>
                    <a:srgbClr val="D8232A"/>
                  </a:solidFill>
                </a:rPr>
                <a:t>37</a:t>
              </a:r>
            </a:p>
          </p:txBody>
        </p: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3114323"/>
              <a:ext cx="325148" cy="325148"/>
            </a:xfrm>
            <a:prstGeom prst="rect">
              <a:avLst/>
            </a:prstGeom>
          </p:spPr>
        </p:pic>
      </p:grpSp>
      <p:sp>
        <p:nvSpPr>
          <p:cNvPr id="24" name="Pentagone 23"/>
          <p:cNvSpPr/>
          <p:nvPr/>
        </p:nvSpPr>
        <p:spPr>
          <a:xfrm>
            <a:off x="571925" y="397110"/>
            <a:ext cx="5004000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DOCTORANTS (chiffres 2022-2023)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4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/>
          <p:cNvGrpSpPr/>
          <p:nvPr/>
        </p:nvGrpSpPr>
        <p:grpSpPr>
          <a:xfrm>
            <a:off x="636216" y="2474565"/>
            <a:ext cx="10711582" cy="468000"/>
            <a:chOff x="642218" y="2049923"/>
            <a:chExt cx="10711582" cy="468000"/>
          </a:xfrm>
        </p:grpSpPr>
        <p:grpSp>
          <p:nvGrpSpPr>
            <p:cNvPr id="5" name="Groupe 4"/>
            <p:cNvGrpSpPr/>
            <p:nvPr/>
          </p:nvGrpSpPr>
          <p:grpSpPr>
            <a:xfrm>
              <a:off x="642218" y="2049923"/>
              <a:ext cx="468000" cy="468000"/>
              <a:chOff x="7658100" y="2098118"/>
              <a:chExt cx="468000" cy="468000"/>
            </a:xfrm>
          </p:grpSpPr>
          <p:sp>
            <p:nvSpPr>
              <p:cNvPr id="7" name="Rectangle 6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00" y="2117070"/>
              <a:ext cx="333705" cy="333705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1407886" y="2099256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Appui à l’activité de recherche  </a:t>
              </a:r>
              <a:r>
                <a:rPr lang="fr-FR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des doctorants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43152" y="3167086"/>
            <a:ext cx="10711582" cy="695664"/>
            <a:chOff x="642218" y="2742200"/>
            <a:chExt cx="10711582" cy="695664"/>
          </a:xfrm>
        </p:grpSpPr>
        <p:grpSp>
          <p:nvGrpSpPr>
            <p:cNvPr id="12" name="Groupe 11"/>
            <p:cNvGrpSpPr/>
            <p:nvPr/>
          </p:nvGrpSpPr>
          <p:grpSpPr>
            <a:xfrm>
              <a:off x="642218" y="2742200"/>
              <a:ext cx="468000" cy="468000"/>
              <a:chOff x="7658100" y="2098118"/>
              <a:chExt cx="468000" cy="468000"/>
            </a:xfrm>
          </p:grpSpPr>
          <p:sp>
            <p:nvSpPr>
              <p:cNvPr id="13" name="Rectangle 12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>
              <a:off x="1407886" y="2791533"/>
              <a:ext cx="9945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Attribution des contrats doctoraux</a:t>
              </a:r>
            </a:p>
            <a:p>
              <a:endParaRPr lang="fr-FR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2813625"/>
              <a:ext cx="325148" cy="325148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637855" y="3915411"/>
            <a:ext cx="10711582" cy="695664"/>
            <a:chOff x="642218" y="3474191"/>
            <a:chExt cx="10711582" cy="695664"/>
          </a:xfrm>
        </p:grpSpPr>
        <p:grpSp>
          <p:nvGrpSpPr>
            <p:cNvPr id="18" name="Groupe 17"/>
            <p:cNvGrpSpPr/>
            <p:nvPr/>
          </p:nvGrpSpPr>
          <p:grpSpPr>
            <a:xfrm>
              <a:off x="642218" y="3474191"/>
              <a:ext cx="468000" cy="468000"/>
              <a:chOff x="7658100" y="2098118"/>
              <a:chExt cx="468000" cy="468000"/>
            </a:xfrm>
          </p:grpSpPr>
          <p:sp>
            <p:nvSpPr>
              <p:cNvPr id="19" name="Rectangle 18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1407886" y="3523524"/>
              <a:ext cx="9945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Organisation des soutenances de thèse</a:t>
              </a:r>
            </a:p>
            <a:p>
              <a:endParaRPr lang="fr-FR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3523524"/>
              <a:ext cx="325148" cy="325148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637885" y="4635173"/>
            <a:ext cx="10711582" cy="468000"/>
            <a:chOff x="642218" y="4198641"/>
            <a:chExt cx="10711582" cy="468000"/>
          </a:xfrm>
        </p:grpSpPr>
        <p:grpSp>
          <p:nvGrpSpPr>
            <p:cNvPr id="24" name="Groupe 23"/>
            <p:cNvGrpSpPr/>
            <p:nvPr/>
          </p:nvGrpSpPr>
          <p:grpSpPr>
            <a:xfrm>
              <a:off x="642218" y="4198641"/>
              <a:ext cx="468000" cy="468000"/>
              <a:chOff x="7658100" y="2098118"/>
              <a:chExt cx="468000" cy="468000"/>
            </a:xfrm>
          </p:grpSpPr>
          <p:sp>
            <p:nvSpPr>
              <p:cNvPr id="25" name="Rectangle 24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1407886" y="4247974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Formation </a:t>
              </a:r>
              <a:r>
                <a:rPr lang="fr-FR" dirty="0">
                  <a:solidFill>
                    <a:prstClr val="black"/>
                  </a:solidFill>
                </a:rPr>
                <a:t>des doctorants</a:t>
              </a:r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48" y="4247974"/>
              <a:ext cx="333705" cy="333705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645697" y="1794189"/>
            <a:ext cx="10693787" cy="470018"/>
            <a:chOff x="593509" y="1464041"/>
            <a:chExt cx="10693787" cy="470018"/>
          </a:xfrm>
        </p:grpSpPr>
        <p:grpSp>
          <p:nvGrpSpPr>
            <p:cNvPr id="30" name="Groupe 29"/>
            <p:cNvGrpSpPr/>
            <p:nvPr/>
          </p:nvGrpSpPr>
          <p:grpSpPr>
            <a:xfrm>
              <a:off x="593509" y="1466059"/>
              <a:ext cx="508601" cy="468000"/>
              <a:chOff x="7609391" y="-1319057"/>
              <a:chExt cx="508601" cy="468000"/>
            </a:xfrm>
          </p:grpSpPr>
          <p:sp>
            <p:nvSpPr>
              <p:cNvPr id="31" name="Rectangle 30"/>
              <p:cNvSpPr/>
              <p:nvPr/>
            </p:nvSpPr>
            <p:spPr>
              <a:xfrm rot="20288662">
                <a:off x="7609391" y="-1284473"/>
                <a:ext cx="508601" cy="351374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31483" y="-1319057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1341382" y="1498288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Comité de suivi </a:t>
              </a:r>
              <a:r>
                <a:rPr lang="fr-FR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des doctorants</a:t>
              </a: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29" y="1464041"/>
              <a:ext cx="444162" cy="444162"/>
            </a:xfrm>
            <a:prstGeom prst="rect">
              <a:avLst/>
            </a:prstGeom>
          </p:spPr>
        </p:pic>
      </p:grpSp>
      <p:sp>
        <p:nvSpPr>
          <p:cNvPr id="39" name="Pentagone 38"/>
          <p:cNvSpPr/>
          <p:nvPr/>
        </p:nvSpPr>
        <p:spPr>
          <a:xfrm>
            <a:off x="642218" y="283950"/>
            <a:ext cx="4805545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prstClr val="white"/>
                </a:solidFill>
              </a:rPr>
              <a:t>MISSIONS DE L’ECOLE DOCTORALE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" y="3143893"/>
            <a:ext cx="325148" cy="325148"/>
          </a:xfrm>
          <a:prstGeom prst="rect">
            <a:avLst/>
          </a:prstGeom>
        </p:spPr>
      </p:pic>
      <p:grpSp>
        <p:nvGrpSpPr>
          <p:cNvPr id="36" name="Groupe 35"/>
          <p:cNvGrpSpPr/>
          <p:nvPr/>
        </p:nvGrpSpPr>
        <p:grpSpPr>
          <a:xfrm>
            <a:off x="667789" y="1019040"/>
            <a:ext cx="10554501" cy="646331"/>
            <a:chOff x="642217" y="4154302"/>
            <a:chExt cx="10554501" cy="646331"/>
          </a:xfrm>
        </p:grpSpPr>
        <p:grpSp>
          <p:nvGrpSpPr>
            <p:cNvPr id="37" name="Groupe 36"/>
            <p:cNvGrpSpPr/>
            <p:nvPr/>
          </p:nvGrpSpPr>
          <p:grpSpPr>
            <a:xfrm>
              <a:off x="642217" y="4198641"/>
              <a:ext cx="468001" cy="477095"/>
              <a:chOff x="7658099" y="2098118"/>
              <a:chExt cx="468001" cy="477095"/>
            </a:xfrm>
          </p:grpSpPr>
          <p:sp>
            <p:nvSpPr>
              <p:cNvPr id="43" name="Rectangle 42"/>
              <p:cNvSpPr/>
              <p:nvPr/>
            </p:nvSpPr>
            <p:spPr>
              <a:xfrm rot="20288662">
                <a:off x="7658099" y="2107213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ZoneTexte 37"/>
            <p:cNvSpPr txBox="1"/>
            <p:nvPr/>
          </p:nvSpPr>
          <p:spPr>
            <a:xfrm>
              <a:off x="1383248" y="4154302"/>
              <a:ext cx="9813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Gestion administrative des doctorants : </a:t>
              </a:r>
              <a:r>
                <a:rPr lang="fr-FR" dirty="0">
                  <a:solidFill>
                    <a:prstClr val="black"/>
                  </a:solidFill>
                </a:rPr>
                <a:t>inscriptions et réinscriptions (ADUM, APOGEE), mise en place des codirections, questions diverses </a:t>
              </a:r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36" y="4266751"/>
              <a:ext cx="333705" cy="333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92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180"/>
          <p:cNvSpPr/>
          <p:nvPr/>
        </p:nvSpPr>
        <p:spPr>
          <a:xfrm>
            <a:off x="642218" y="878541"/>
            <a:ext cx="10907566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8100" rIns="38100" bIns="38100">
            <a:spAutoFit/>
          </a:bodyPr>
          <a:lstStyle/>
          <a:p>
            <a:pPr algn="ctr"/>
            <a:r>
              <a:rPr lang="fr-FR" sz="1600" b="1" dirty="0"/>
              <a:t>Arrêté du 25 mai 2016 </a:t>
            </a:r>
          </a:p>
          <a:p>
            <a:pPr algn="ctr"/>
            <a:r>
              <a:rPr lang="fr-FR" sz="1600" b="1" dirty="0"/>
              <a:t>fixant le cadre national de la formation et les modalités conduisant à la délivrance du diplôme national de doctorat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Modifié par l’arrêté du 26 août 2022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42218" y="3195154"/>
            <a:ext cx="11196343" cy="2831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D8232A"/>
              </a:buClr>
            </a:pPr>
            <a:r>
              <a:rPr lang="fr-FR" sz="1600" dirty="0"/>
              <a:t>Art. 3</a:t>
            </a:r>
          </a:p>
          <a:p>
            <a:r>
              <a:rPr lang="fr-FR" sz="1600" dirty="0"/>
              <a:t>Les écoles doctorales</a:t>
            </a:r>
          </a:p>
          <a:p>
            <a:r>
              <a:rPr lang="fr-FR" sz="1600" dirty="0"/>
              <a:t>1° Mettent en œuvre une politique d'admission des doctorants...</a:t>
            </a:r>
          </a:p>
          <a:p>
            <a:r>
              <a:rPr lang="fr-FR" sz="1600" dirty="0"/>
              <a:t>2° Organisent et coordonnent la </a:t>
            </a:r>
            <a:r>
              <a:rPr lang="fr-FR" sz="1600" b="1" dirty="0"/>
              <a:t>formation doctorale</a:t>
            </a:r>
          </a:p>
          <a:p>
            <a:r>
              <a:rPr lang="fr-FR" sz="1600" dirty="0"/>
              <a:t>3° Organisent les </a:t>
            </a:r>
            <a:r>
              <a:rPr lang="fr-FR" sz="1600" b="1" dirty="0"/>
              <a:t>échanges scientifiques </a:t>
            </a:r>
            <a:r>
              <a:rPr lang="fr-FR" sz="1600" dirty="0"/>
              <a:t>entre doctorants et avec la communauté scientifique ; proposent aux doctorants des activités de formation favorisant l'</a:t>
            </a:r>
            <a:r>
              <a:rPr lang="fr-FR" sz="1600" b="1" dirty="0"/>
              <a:t>interdisciplinarité</a:t>
            </a:r>
            <a:r>
              <a:rPr lang="fr-FR" sz="1600" dirty="0"/>
              <a:t> et l'acquisition d'une culture scientifique élargie...</a:t>
            </a:r>
          </a:p>
          <a:p>
            <a:r>
              <a:rPr lang="fr-FR" sz="1600" b="1" dirty="0">
                <a:solidFill>
                  <a:srgbClr val="C00000"/>
                </a:solidFill>
              </a:rPr>
              <a:t>4° </a:t>
            </a:r>
            <a:r>
              <a:rPr lang="fr-FR" sz="1600" dirty="0"/>
              <a:t>Veillent à ce que chaque doctorant reçoive une </a:t>
            </a:r>
            <a:r>
              <a:rPr lang="fr-FR" sz="1600" b="1" dirty="0"/>
              <a:t>formation à l'éthique </a:t>
            </a:r>
            <a:r>
              <a:rPr lang="fr-FR" sz="1600" dirty="0"/>
              <a:t>de la recherche et à l'intégrité scientifique</a:t>
            </a:r>
          </a:p>
          <a:p>
            <a:r>
              <a:rPr lang="fr-FR" sz="1600" dirty="0"/>
              <a:t>5° Sensibilisent les doctorants aux </a:t>
            </a:r>
            <a:r>
              <a:rPr lang="fr-FR" sz="1600" b="1" dirty="0"/>
              <a:t>enjeux de la science ouverte </a:t>
            </a:r>
            <a:r>
              <a:rPr lang="fr-FR" sz="1600" dirty="0"/>
              <a:t>et de la diffusion des travaux de recherche </a:t>
            </a:r>
          </a:p>
          <a:p>
            <a:r>
              <a:rPr lang="fr-FR" sz="1600" b="1" dirty="0">
                <a:solidFill>
                  <a:srgbClr val="C00000"/>
                </a:solidFill>
              </a:rPr>
              <a:t>6° </a:t>
            </a:r>
            <a:r>
              <a:rPr lang="fr-FR" sz="1600" dirty="0"/>
              <a:t>Assurent une démarche qualité de la formation en mettant notamment en place des </a:t>
            </a:r>
            <a:r>
              <a:rPr lang="fr-FR" sz="1600" b="1" dirty="0"/>
              <a:t>comités de suivi </a:t>
            </a:r>
            <a:r>
              <a:rPr lang="fr-FR" sz="1600" dirty="0"/>
              <a:t>individuel du doctorant...</a:t>
            </a:r>
          </a:p>
          <a:p>
            <a:r>
              <a:rPr lang="fr-FR" sz="1600" dirty="0"/>
              <a:t>7° Définissent et mettent en œuvre des dispositifs d'appui à la poursuite du </a:t>
            </a:r>
            <a:r>
              <a:rPr lang="fr-FR" sz="1600" b="1" dirty="0"/>
              <a:t>parcours professionnel </a:t>
            </a:r>
            <a:r>
              <a:rPr lang="fr-FR" sz="1600" dirty="0"/>
              <a:t>après l'obtention du doctorat... </a:t>
            </a:r>
          </a:p>
          <a:p>
            <a:r>
              <a:rPr lang="fr-FR" sz="1600" dirty="0"/>
              <a:t>8° Contribuent à une </a:t>
            </a:r>
            <a:r>
              <a:rPr lang="fr-FR" sz="1600" b="1" dirty="0"/>
              <a:t>ouverture européenne et internationale</a:t>
            </a:r>
            <a:r>
              <a:rPr lang="fr-FR" sz="1600" dirty="0"/>
              <a:t>...</a:t>
            </a:r>
          </a:p>
        </p:txBody>
      </p:sp>
      <p:sp>
        <p:nvSpPr>
          <p:cNvPr id="7" name="Pentagone 6"/>
          <p:cNvSpPr/>
          <p:nvPr/>
        </p:nvSpPr>
        <p:spPr>
          <a:xfrm>
            <a:off x="642218" y="214301"/>
            <a:ext cx="3749478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La formation doctorale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F3CF42-3204-FB42-A95C-7E80CCE0C483}"/>
              </a:ext>
            </a:extLst>
          </p:cNvPr>
          <p:cNvSpPr txBox="1"/>
          <p:nvPr/>
        </p:nvSpPr>
        <p:spPr>
          <a:xfrm>
            <a:off x="642218" y="1871715"/>
            <a:ext cx="10907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Art. 1</a:t>
            </a:r>
          </a:p>
          <a:p>
            <a:r>
              <a:rPr lang="fr-FR" sz="1600" dirty="0"/>
              <a:t>La formation doctorale est une formation à et par la recherche et une expérience professionnelle de recherche. </a:t>
            </a:r>
          </a:p>
          <a:p>
            <a:r>
              <a:rPr lang="fr-FR" sz="1600" dirty="0"/>
              <a:t>Elle</a:t>
            </a:r>
            <a:r>
              <a:rPr lang="fr-FR" sz="1600" b="1" dirty="0"/>
              <a:t> comprend un travail personnel de recherche</a:t>
            </a:r>
            <a:r>
              <a:rPr lang="fr-FR" sz="1600" dirty="0"/>
              <a:t> réalisé par le doctorant. </a:t>
            </a:r>
          </a:p>
          <a:p>
            <a:r>
              <a:rPr lang="fr-FR" sz="1600" dirty="0"/>
              <a:t>Elle est </a:t>
            </a:r>
            <a:r>
              <a:rPr lang="fr-FR" sz="1600" b="1" dirty="0"/>
              <a:t>complétée par des formations complémentaires </a:t>
            </a:r>
            <a:r>
              <a:rPr lang="fr-FR" sz="1600" dirty="0"/>
              <a:t>validées par l'école doctorale.</a:t>
            </a:r>
          </a:p>
          <a:p>
            <a:r>
              <a:rPr lang="fr-FR" sz="1600" dirty="0"/>
              <a:t>La formation doctorale est organisée au sein des écoles doctorales.</a:t>
            </a:r>
          </a:p>
        </p:txBody>
      </p:sp>
    </p:spTree>
    <p:extLst>
      <p:ext uri="{BB962C8B-B14F-4D97-AF65-F5344CB8AC3E}">
        <p14:creationId xmlns:p14="http://schemas.microsoft.com/office/powerpoint/2010/main" val="6058891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30020"/>
      </a:accent1>
      <a:accent2>
        <a:srgbClr val="D414AC"/>
      </a:accent2>
      <a:accent3>
        <a:srgbClr val="036DBB"/>
      </a:accent3>
      <a:accent4>
        <a:srgbClr val="90CF40"/>
      </a:accent4>
      <a:accent5>
        <a:srgbClr val="F75C19"/>
      </a:accent5>
      <a:accent6>
        <a:srgbClr val="662B95"/>
      </a:accent6>
      <a:hlink>
        <a:srgbClr val="0070C0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A2D5F274-D92A-491B-8E29-602251564770}" vid="{698DC597-463E-4ED1-B00A-BBF62754CD5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1969</TotalTime>
  <Words>1595</Words>
  <Application>Microsoft Macintosh PowerPoint</Application>
  <PresentationFormat>Grand écran</PresentationFormat>
  <Paragraphs>196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16</vt:i4>
      </vt:variant>
    </vt:vector>
  </HeadingPairs>
  <TitlesOfParts>
    <vt:vector size="33" baseType="lpstr">
      <vt:lpstr>MS Mincho</vt:lpstr>
      <vt:lpstr>Arial</vt:lpstr>
      <vt:lpstr>Averta</vt:lpstr>
      <vt:lpstr>Averta-Regular</vt:lpstr>
      <vt:lpstr>Calibri</vt:lpstr>
      <vt:lpstr>Calibri Light</vt:lpstr>
      <vt:lpstr>Century Gothic</vt:lpstr>
      <vt:lpstr>Helvetica Light</vt:lpstr>
      <vt:lpstr>Symbol</vt:lpstr>
      <vt:lpstr>Times New Roman</vt:lpstr>
      <vt:lpstr>Webdings</vt:lpstr>
      <vt:lpstr>Wingdings</vt:lpstr>
      <vt:lpstr>Thème1</vt:lpstr>
      <vt:lpstr>Thème Office</vt:lpstr>
      <vt:lpstr>2_Thème Office</vt:lpstr>
      <vt:lpstr>3_Thème Office</vt:lpstr>
      <vt:lpstr>4_Thème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Berangere Pate</dc:creator>
  <cp:lastModifiedBy>Silvia Contarini</cp:lastModifiedBy>
  <cp:revision>215</cp:revision>
  <cp:lastPrinted>2020-12-17T09:27:18Z</cp:lastPrinted>
  <dcterms:created xsi:type="dcterms:W3CDTF">2017-12-07T07:47:42Z</dcterms:created>
  <dcterms:modified xsi:type="dcterms:W3CDTF">2023-12-04T10:27:45Z</dcterms:modified>
</cp:coreProperties>
</file>